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64" r:id="rId3"/>
    <p:sldId id="261" r:id="rId4"/>
    <p:sldId id="265" r:id="rId5"/>
    <p:sldId id="275" r:id="rId6"/>
    <p:sldId id="269" r:id="rId7"/>
    <p:sldId id="270" r:id="rId8"/>
    <p:sldId id="271" r:id="rId9"/>
    <p:sldId id="272" r:id="rId10"/>
    <p:sldId id="266" r:id="rId11"/>
    <p:sldId id="27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5.6.2016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akousko" TargetMode="External"/><Relationship Id="rId3" Type="http://schemas.openxmlformats.org/officeDocument/2006/relationships/hyperlink" Target="https://cs.wikipedia.org/wiki/1941" TargetMode="External"/><Relationship Id="rId7" Type="http://schemas.openxmlformats.org/officeDocument/2006/relationships/hyperlink" Target="https://cs.wikipedia.org/wiki/1938" TargetMode="External"/><Relationship Id="rId2" Type="http://schemas.openxmlformats.org/officeDocument/2006/relationships/hyperlink" Target="https://cs.wikipedia.org/wiki/Protektor%C3%A1t_%C4%8Cechy_a_Mor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4%8Ceskoslovensko" TargetMode="External"/><Relationship Id="rId5" Type="http://schemas.openxmlformats.org/officeDocument/2006/relationships/hyperlink" Target="https://cs.wikipedia.org/wiki/Emigrace" TargetMode="External"/><Relationship Id="rId4" Type="http://schemas.openxmlformats.org/officeDocument/2006/relationships/hyperlink" Target="https://cs.wikipedia.org/wiki/Protektor%C3%A1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Holokau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8206" y="462115"/>
            <a:ext cx="8229600" cy="161740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8800" dirty="0" smtClean="0"/>
              <a:t>Holocaust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Eliška Gorolová</a:t>
            </a:r>
            <a:endParaRPr lang="cs-CZ" dirty="0"/>
          </a:p>
        </p:txBody>
      </p:sp>
      <p:pic>
        <p:nvPicPr>
          <p:cNvPr id="4" name="Picture 2" descr="http://gadling.com/wp-content/uploads/2012/06/childsurvivorsofauschwitz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3492" y="2212258"/>
            <a:ext cx="5524500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Holocaust  v </a:t>
            </a:r>
            <a:r>
              <a:rPr lang="cs-CZ" dirty="0" smtClean="0">
                <a:solidFill>
                  <a:schemeClr val="bg1"/>
                </a:solidFill>
                <a:hlinkClick r:id="rId2" tooltip="Protektorát Čechy a Morava"/>
              </a:rPr>
              <a:t>protektorátu</a:t>
            </a:r>
            <a:r>
              <a:rPr lang="cs-CZ" dirty="0" smtClean="0">
                <a:solidFill>
                  <a:schemeClr val="bg1"/>
                </a:solidFill>
              </a:rPr>
              <a:t> se odehrával pod taktovkou okupačních úřadů a až na výjimky bez odporu obyvatel a za spolupráce českých úřadů a úředníků.</a:t>
            </a:r>
          </a:p>
          <a:p>
            <a:pPr>
              <a:tabLst>
                <a:tab pos="4660900" algn="l"/>
              </a:tabLst>
            </a:pPr>
            <a:r>
              <a:rPr lang="cs-CZ" dirty="0" smtClean="0">
                <a:solidFill>
                  <a:schemeClr val="bg1"/>
                </a:solidFill>
              </a:rPr>
              <a:t>Před druhou světovou válkou žilo na dnešním území ČR více než 118 tisíc Židů; 26 tisícům se podařilo do roku </a:t>
            </a:r>
            <a:r>
              <a:rPr lang="cs-CZ" dirty="0" smtClean="0">
                <a:solidFill>
                  <a:schemeClr val="bg1"/>
                </a:solidFill>
                <a:hlinkClick r:id="rId3" tooltip="1941"/>
              </a:rPr>
              <a:t>1941</a:t>
            </a:r>
            <a:r>
              <a:rPr lang="cs-CZ" dirty="0" smtClean="0">
                <a:solidFill>
                  <a:schemeClr val="bg1"/>
                </a:solidFill>
              </a:rPr>
              <a:t> – kdy bylo </a:t>
            </a:r>
            <a:r>
              <a:rPr lang="cs-CZ" dirty="0" smtClean="0">
                <a:solidFill>
                  <a:schemeClr val="bg1"/>
                </a:solidFill>
                <a:hlinkClick r:id="rId4" tooltip="Protektorát"/>
              </a:rPr>
              <a:t>protektorátními</a:t>
            </a:r>
            <a:r>
              <a:rPr lang="cs-CZ" dirty="0" smtClean="0">
                <a:solidFill>
                  <a:schemeClr val="bg1"/>
                </a:solidFill>
              </a:rPr>
              <a:t> úřady vystěhování zakázáno a současně začaly transporty – </a:t>
            </a:r>
            <a:r>
              <a:rPr lang="cs-CZ" dirty="0" smtClean="0">
                <a:solidFill>
                  <a:schemeClr val="bg1"/>
                </a:solidFill>
                <a:hlinkClick r:id="rId5" tooltip="Emigrace"/>
              </a:rPr>
              <a:t>emigrovat</a:t>
            </a:r>
            <a:r>
              <a:rPr lang="cs-CZ" dirty="0" smtClean="0">
                <a:solidFill>
                  <a:schemeClr val="bg1"/>
                </a:solidFill>
              </a:rPr>
              <a:t>. Přes 80 tisíc osob bylo během holocaustu za druhé světové války vyvražděno.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Silnou kritiku si v moderní době vysloužilo rozhodnutí </a:t>
            </a:r>
            <a:r>
              <a:rPr lang="cs-CZ" dirty="0" smtClean="0">
                <a:solidFill>
                  <a:schemeClr val="bg1"/>
                </a:solidFill>
                <a:hlinkClick r:id="rId6" tooltip="Československo"/>
              </a:rPr>
              <a:t>Československa</a:t>
            </a:r>
            <a:r>
              <a:rPr lang="cs-CZ" dirty="0" smtClean="0">
                <a:solidFill>
                  <a:schemeClr val="bg1"/>
                </a:solidFill>
              </a:rPr>
              <a:t> z roku </a:t>
            </a:r>
            <a:r>
              <a:rPr lang="cs-CZ" dirty="0" smtClean="0">
                <a:solidFill>
                  <a:schemeClr val="bg1"/>
                </a:solidFill>
                <a:hlinkClick r:id="rId7" tooltip="1938"/>
              </a:rPr>
              <a:t>1938</a:t>
            </a:r>
            <a:r>
              <a:rPr lang="cs-CZ" dirty="0" smtClean="0">
                <a:solidFill>
                  <a:schemeClr val="bg1"/>
                </a:solidFill>
              </a:rPr>
              <a:t>, kdy zakázalo rakouským Židům vstup na své území a vrátilo do </a:t>
            </a:r>
            <a:r>
              <a:rPr lang="cs-CZ" dirty="0" smtClean="0">
                <a:solidFill>
                  <a:schemeClr val="bg1"/>
                </a:solidFill>
                <a:hlinkClick r:id="rId8" tooltip="Rakousko"/>
              </a:rPr>
              <a:t>Rakouska</a:t>
            </a:r>
            <a:r>
              <a:rPr lang="cs-CZ" dirty="0" smtClean="0">
                <a:solidFill>
                  <a:schemeClr val="bg1"/>
                </a:solidFill>
              </a:rPr>
              <a:t> do rukou nacistů tisíce židovských uprchlíků.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1446" y="22122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Holocaust v </a:t>
            </a:r>
            <a:r>
              <a:rPr lang="cs-CZ" sz="4400" dirty="0" smtClean="0"/>
              <a:t>českých </a:t>
            </a:r>
            <a:r>
              <a:rPr lang="cs-CZ" sz="4400" dirty="0" smtClean="0"/>
              <a:t>zemích</a:t>
            </a:r>
            <a:endParaRPr lang="cs-CZ" sz="4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Neznámý holocaust -Dokument CZ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https://cs.wikipedia.org/wiki/Holokaust</a:t>
            </a:r>
            <a:endParaRPr lang="cs-CZ" dirty="0" smtClean="0"/>
          </a:p>
          <a:p>
            <a:r>
              <a:rPr lang="cs-CZ" dirty="0" smtClean="0"/>
              <a:t>https://www.google.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29148" y="487647"/>
            <a:ext cx="7241458" cy="60016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   Holocaust</a:t>
            </a:r>
            <a:r>
              <a:rPr lang="cs-CZ" sz="2400" dirty="0" smtClean="0">
                <a:solidFill>
                  <a:schemeClr val="bg1"/>
                </a:solidFill>
              </a:rPr>
              <a:t> byla  nacistická politika systematického, státem provozovaného pronásledování a hromadného vyvražďování osob  židovské národnosti. V širším smyslu je někdy slovem </a:t>
            </a:r>
            <a:r>
              <a:rPr lang="cs-CZ" sz="2400" i="1" dirty="0" smtClean="0">
                <a:solidFill>
                  <a:schemeClr val="bg1"/>
                </a:solidFill>
              </a:rPr>
              <a:t>holocaust</a:t>
            </a:r>
            <a:r>
              <a:rPr lang="cs-CZ" sz="2400" dirty="0" smtClean="0">
                <a:solidFill>
                  <a:schemeClr val="bg1"/>
                </a:solidFill>
              </a:rPr>
              <a:t> označován i celý nacistický perzekuční systém věznic, káznic a táborů jako celek, respektive nacistická perzekuce všech etnických, náboženských a politických </a:t>
            </a:r>
            <a:r>
              <a:rPr lang="cs-CZ" sz="2400" dirty="0" err="1" smtClean="0">
                <a:solidFill>
                  <a:schemeClr val="bg1"/>
                </a:solidFill>
              </a:rPr>
              <a:t>skupin,tj</a:t>
            </a:r>
            <a:r>
              <a:rPr lang="cs-CZ" sz="2400" dirty="0" smtClean="0">
                <a:solidFill>
                  <a:schemeClr val="bg1"/>
                </a:solidFill>
              </a:rPr>
              <a:t>.: Romů, Poláků, občanů Sovětského </a:t>
            </a:r>
            <a:r>
              <a:rPr lang="cs-CZ" sz="2400" dirty="0" smtClean="0">
                <a:solidFill>
                  <a:schemeClr val="bg1"/>
                </a:solidFill>
              </a:rPr>
              <a:t>svazu, tělesně či </a:t>
            </a:r>
            <a:r>
              <a:rPr lang="cs-CZ" sz="2400" dirty="0" smtClean="0">
                <a:solidFill>
                  <a:schemeClr val="bg1"/>
                </a:solidFill>
              </a:rPr>
              <a:t>mentálně postižených, politických odpůrců (zejména  komunistů a sociálních demokratů), a Svědků Jehovových.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 </a:t>
            </a:r>
            <a:r>
              <a:rPr lang="cs-CZ" sz="2400" dirty="0" smtClean="0">
                <a:solidFill>
                  <a:schemeClr val="bg1"/>
                </a:solidFill>
              </a:rPr>
              <a:t>  V</a:t>
            </a:r>
            <a:r>
              <a:rPr lang="cs-CZ" sz="2400" dirty="0" smtClean="0">
                <a:solidFill>
                  <a:schemeClr val="bg1"/>
                </a:solidFill>
              </a:rPr>
              <a:t> rámci genocidy namířené </a:t>
            </a:r>
            <a:r>
              <a:rPr lang="cs-CZ" sz="2400" dirty="0" smtClean="0">
                <a:solidFill>
                  <a:schemeClr val="bg1"/>
                </a:solidFill>
              </a:rPr>
              <a:t>proti </a:t>
            </a:r>
            <a:r>
              <a:rPr lang="cs-CZ" sz="2400" dirty="0" smtClean="0">
                <a:solidFill>
                  <a:schemeClr val="bg1"/>
                </a:solidFill>
              </a:rPr>
              <a:t>židovskému  etniku </a:t>
            </a:r>
            <a:r>
              <a:rPr lang="cs-CZ" sz="2400" dirty="0" smtClean="0">
                <a:solidFill>
                  <a:schemeClr val="bg1"/>
                </a:solidFill>
              </a:rPr>
              <a:t>bylo vyvražděno kolem 6 milionů </a:t>
            </a:r>
            <a:r>
              <a:rPr lang="cs-CZ" sz="2400" dirty="0" smtClean="0">
                <a:solidFill>
                  <a:schemeClr val="bg1"/>
                </a:solidFill>
              </a:rPr>
              <a:t>lidí.</a:t>
            </a:r>
            <a:r>
              <a:rPr lang="cs-CZ" sz="2400" dirty="0" smtClean="0">
                <a:solidFill>
                  <a:schemeClr val="bg1"/>
                </a:solidFill>
              </a:rPr>
              <a:t> Pokud pod pojmem holocaust chápeme nacistickou perzekuci jako celek, hovoříme o </a:t>
            </a:r>
            <a:r>
              <a:rPr lang="cs-CZ" sz="2400" dirty="0" smtClean="0">
                <a:solidFill>
                  <a:schemeClr val="bg1"/>
                </a:solidFill>
              </a:rPr>
              <a:t>počtu mezi </a:t>
            </a:r>
            <a:r>
              <a:rPr lang="cs-CZ" sz="2400" dirty="0" smtClean="0">
                <a:solidFill>
                  <a:schemeClr val="bg1"/>
                </a:solidFill>
              </a:rPr>
              <a:t>11 až 17 miliony </a:t>
            </a:r>
            <a:r>
              <a:rPr lang="cs-CZ" sz="2400" dirty="0" smtClean="0">
                <a:solidFill>
                  <a:schemeClr val="bg1"/>
                </a:solidFill>
              </a:rPr>
              <a:t>obětí.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1"/>
                </a:solidFill>
              </a:rPr>
              <a:t>Holocaust - pronásledování a genocida Židů, Romů a dalších skupin, jež nacisté považovali za méněcenné. Toto slovo ve svém přesném významu znamená úplné zničení, zvláště ohněm, naprostou zkázu nebo zápalnou oběť. I když by se zdálo, že to označení přesně vystihuje Hitlerem zamýšlené „konečné řešení“, tento termín se začal používat až v 70. letech. Poté, co jej použili tvůrci amerického dokumentárního cyklu zabývající se právě systematickým vyvražďování Židů a </a:t>
            </a:r>
            <a:r>
              <a:rPr lang="cs-CZ" dirty="0" smtClean="0">
                <a:solidFill>
                  <a:schemeClr val="bg1"/>
                </a:solidFill>
              </a:rPr>
              <a:t>Romů </a:t>
            </a:r>
            <a:r>
              <a:rPr lang="cs-CZ" dirty="0" smtClean="0">
                <a:solidFill>
                  <a:schemeClr val="bg1"/>
                </a:solidFill>
              </a:rPr>
              <a:t>za druhé světové války. Protože se toto slovo ve spojení s Židy objevilo v americké angličtině, velmi rychle se rozšířilo do všech koutů světa, tedy i k nám. Samozřejmě, že pro tak významnou událost v dějinách si našly vlastní výrazy i etnika, jichž se to nejvíce týkalo: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 </a:t>
            </a:r>
            <a:r>
              <a:rPr lang="cs-CZ" dirty="0" smtClean="0">
                <a:solidFill>
                  <a:schemeClr val="bg1"/>
                </a:solidFill>
              </a:rPr>
              <a:t>hebrejštině </a:t>
            </a:r>
            <a:r>
              <a:rPr lang="cs-CZ" dirty="0" smtClean="0">
                <a:solidFill>
                  <a:schemeClr val="bg1"/>
                </a:solidFill>
              </a:rPr>
              <a:t>odpovídá „konečnému </a:t>
            </a:r>
            <a:r>
              <a:rPr lang="cs-CZ" dirty="0" smtClean="0">
                <a:solidFill>
                  <a:schemeClr val="bg1"/>
                </a:solidFill>
              </a:rPr>
              <a:t>řešení židovské </a:t>
            </a:r>
            <a:r>
              <a:rPr lang="cs-CZ" dirty="0" smtClean="0">
                <a:solidFill>
                  <a:schemeClr val="bg1"/>
                </a:solidFill>
              </a:rPr>
              <a:t>otázky“ </a:t>
            </a:r>
            <a:r>
              <a:rPr lang="cs-CZ" dirty="0" smtClean="0">
                <a:solidFill>
                  <a:schemeClr val="bg1"/>
                </a:solidFill>
              </a:rPr>
              <a:t>výraz „šoa“ (často se překládá jako katastrofa, zlo, zkáza).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Druhým </a:t>
            </a:r>
            <a:r>
              <a:rPr lang="cs-CZ" dirty="0" smtClean="0">
                <a:solidFill>
                  <a:schemeClr val="bg1"/>
                </a:solidFill>
              </a:rPr>
              <a:t>nejvíce zasaženým národem byli </a:t>
            </a:r>
            <a:r>
              <a:rPr lang="cs-CZ" dirty="0" smtClean="0">
                <a:solidFill>
                  <a:schemeClr val="bg1"/>
                </a:solidFill>
              </a:rPr>
              <a:t>Romové</a:t>
            </a:r>
            <a:r>
              <a:rPr lang="cs-CZ" dirty="0" smtClean="0">
                <a:solidFill>
                  <a:schemeClr val="bg1"/>
                </a:solidFill>
              </a:rPr>
              <a:t>, kteří si pro tuto katastrofu vytvořili termín „porajmos“.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/>
              <a:t>Počátky  </a:t>
            </a:r>
            <a:r>
              <a:rPr lang="cs-CZ" sz="4400" b="1" dirty="0" smtClean="0"/>
              <a:t>holocaustu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.tqn.com/y/history1900s/1/L/2/E/1/yellows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507" y="341672"/>
            <a:ext cx="2505668" cy="23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1"/>
            <a:ext cx="8155858" cy="455233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Hlavní obětí holocaustu byli Židé. Holocaust byl praktickou aplikací „konečného řešení židovské otázky“ </a:t>
            </a:r>
            <a:r>
              <a:rPr lang="cs-CZ" i="1" dirty="0" smtClean="0">
                <a:solidFill>
                  <a:schemeClr val="bg1"/>
                </a:solidFill>
              </a:rPr>
              <a:t>(Endlösung der Judenfrage)</a:t>
            </a:r>
            <a:r>
              <a:rPr lang="cs-CZ" dirty="0" smtClean="0">
                <a:solidFill>
                  <a:schemeClr val="bg1"/>
                </a:solidFill>
              </a:rPr>
              <a:t>, kterým mělo být úplné vyvraždění židovské populace. Obvykle udávaný počet židovských obětí je 6 miliónů, Raul Hilberg ve své knize </a:t>
            </a:r>
            <a:r>
              <a:rPr lang="cs-CZ" i="1" dirty="0" smtClean="0">
                <a:solidFill>
                  <a:schemeClr val="bg1"/>
                </a:solidFill>
              </a:rPr>
              <a:t>The Destruction of Eurnopea Jews</a:t>
            </a:r>
            <a:r>
              <a:rPr lang="cs-CZ" dirty="0" smtClean="0">
                <a:solidFill>
                  <a:schemeClr val="bg1"/>
                </a:solidFill>
              </a:rPr>
              <a:t> uvádí číslo 5,2 miliónu. Vyvražděny byly zhruba dvě třetiny evropských Židů, většinu obětí tvořili Židé z Polska (3 milióny mrtvých). Údaje jsou neustále zpřesňovány a doplňovány, také díky informacím odtajněným a zpřístupněným </a:t>
            </a:r>
            <a:r>
              <a:rPr lang="cs-CZ" dirty="0" smtClean="0">
                <a:solidFill>
                  <a:schemeClr val="bg1"/>
                </a:solidFill>
              </a:rPr>
              <a:t>po </a:t>
            </a:r>
            <a:r>
              <a:rPr lang="cs-CZ" dirty="0" smtClean="0">
                <a:solidFill>
                  <a:schemeClr val="bg1"/>
                </a:solidFill>
              </a:rPr>
              <a:t>rozpadu SSSR v roce 1991.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Židé</a:t>
            </a:r>
            <a:endParaRPr lang="cs-CZ" sz="4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upload.wikimedia.org/wikipedia/commons/thumb/2/29/Oznaczenia_wi%C4%99%C5%BAni%C3%B3w_hitlerowskich_oboz%C3%B3w_koncentracyjnych.png/800px-Oznaczenia_wi%C4%99%C5%BAni%C3%B3w_hitlerowskich_oboz%C3%B3w_koncentracyjny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089" y="412955"/>
            <a:ext cx="2846439" cy="398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élník 1"/>
          <p:cNvSpPr/>
          <p:nvPr/>
        </p:nvSpPr>
        <p:spPr>
          <a:xfrm>
            <a:off x="412955" y="616066"/>
            <a:ext cx="591410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Postupem času </a:t>
            </a:r>
            <a:r>
              <a:rPr lang="cs-CZ" sz="2000" dirty="0" smtClean="0">
                <a:solidFill>
                  <a:schemeClr val="bg1"/>
                </a:solidFill>
              </a:rPr>
              <a:t>byli Židé přesouváni do </a:t>
            </a:r>
            <a:r>
              <a:rPr lang="cs-CZ" sz="2000" dirty="0" smtClean="0">
                <a:solidFill>
                  <a:schemeClr val="bg1"/>
                </a:solidFill>
              </a:rPr>
              <a:t>devatenácti koncentračních táborů a německých ghett (z toho šest tzv. táborů smrti: Chełmno, Osvětim, Treblinka, Sobibor, Majdanek a Belzec) v Německu, Polsku, Litvě, </a:t>
            </a:r>
            <a:r>
              <a:rPr lang="cs-CZ" sz="2000" dirty="0" smtClean="0">
                <a:solidFill>
                  <a:schemeClr val="bg1"/>
                </a:solidFill>
              </a:rPr>
              <a:t>Rakousku a v Čechách. </a:t>
            </a:r>
            <a:r>
              <a:rPr lang="cs-CZ" sz="2000" dirty="0" smtClean="0">
                <a:solidFill>
                  <a:schemeClr val="bg1"/>
                </a:solidFill>
              </a:rPr>
              <a:t>Zajatci zde byli roztříděni na  práci nebo do plynových komor. </a:t>
            </a:r>
            <a:r>
              <a:rPr lang="cs-CZ" sz="2000" dirty="0" smtClean="0">
                <a:solidFill>
                  <a:schemeClr val="bg1"/>
                </a:solidFill>
              </a:rPr>
              <a:t>Ti, </a:t>
            </a:r>
            <a:r>
              <a:rPr lang="cs-CZ" sz="2000" dirty="0" smtClean="0">
                <a:solidFill>
                  <a:schemeClr val="bg1"/>
                </a:solidFill>
              </a:rPr>
              <a:t>co zůstali </a:t>
            </a:r>
            <a:r>
              <a:rPr lang="cs-CZ" sz="2000" dirty="0" smtClean="0">
                <a:solidFill>
                  <a:schemeClr val="bg1"/>
                </a:solidFill>
              </a:rPr>
              <a:t>naživu, </a:t>
            </a:r>
            <a:r>
              <a:rPr lang="cs-CZ" sz="2000" dirty="0" smtClean="0">
                <a:solidFill>
                  <a:schemeClr val="bg1"/>
                </a:solidFill>
              </a:rPr>
              <a:t>museli nosit </a:t>
            </a:r>
            <a:r>
              <a:rPr lang="cs-CZ" sz="2000" dirty="0" smtClean="0">
                <a:solidFill>
                  <a:schemeClr val="bg1"/>
                </a:solidFill>
              </a:rPr>
              <a:t>označení, </a:t>
            </a:r>
            <a:r>
              <a:rPr lang="cs-CZ" sz="2000" dirty="0" smtClean="0">
                <a:solidFill>
                  <a:schemeClr val="bg1"/>
                </a:solidFill>
              </a:rPr>
              <a:t>z jakého důvodu jsou v táboře:</a:t>
            </a:r>
          </a:p>
          <a:p>
            <a:r>
              <a:rPr lang="cs-CZ" sz="2000" b="1" i="1" dirty="0" smtClean="0"/>
              <a:t>-</a:t>
            </a:r>
            <a:r>
              <a:rPr lang="cs-CZ" sz="2000" b="1" i="1" dirty="0" smtClean="0">
                <a:solidFill>
                  <a:srgbClr val="FF0000"/>
                </a:solidFill>
              </a:rPr>
              <a:t>červený trojúhelník</a:t>
            </a:r>
            <a:r>
              <a:rPr lang="cs-CZ" sz="2000" i="1" dirty="0" smtClean="0">
                <a:solidFill>
                  <a:schemeClr val="bg1"/>
                </a:solidFill>
              </a:rPr>
              <a:t> se základnou nahoře značil politické vězně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b="1" i="1" dirty="0" smtClean="0">
                <a:solidFill>
                  <a:srgbClr val="92D050"/>
                </a:solidFill>
              </a:rPr>
              <a:t>- zelený trojúhelník</a:t>
            </a:r>
            <a:r>
              <a:rPr lang="cs-CZ" sz="2000" i="1" dirty="0" smtClean="0">
                <a:solidFill>
                  <a:schemeClr val="bg1"/>
                </a:solidFill>
              </a:rPr>
              <a:t> upozorňoval na člověka, který spáchal násilný trestný čin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b="1" i="1" dirty="0" smtClean="0"/>
              <a:t>- </a:t>
            </a:r>
            <a:r>
              <a:rPr lang="cs-CZ" sz="2000" b="1" i="1" dirty="0" smtClean="0">
                <a:solidFill>
                  <a:schemeClr val="bg1"/>
                </a:solidFill>
              </a:rPr>
              <a:t>černým trojúhelníkem</a:t>
            </a:r>
            <a:r>
              <a:rPr lang="cs-CZ" sz="2000" i="1" dirty="0" smtClean="0">
                <a:solidFill>
                  <a:schemeClr val="bg1"/>
                </a:solidFill>
              </a:rPr>
              <a:t> byli označováni Rómové - nepřizpůsobiví asociálové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b="1" i="1" dirty="0" smtClean="0"/>
              <a:t>- </a:t>
            </a:r>
            <a:r>
              <a:rPr lang="cs-CZ" sz="2000" b="1" i="1" dirty="0" smtClean="0">
                <a:solidFill>
                  <a:schemeClr val="accent4"/>
                </a:solidFill>
              </a:rPr>
              <a:t>růžovým trojúhelníkem</a:t>
            </a:r>
            <a:r>
              <a:rPr lang="cs-CZ" sz="2000" i="1" dirty="0" smtClean="0">
                <a:solidFill>
                  <a:schemeClr val="bg1"/>
                </a:solidFill>
              </a:rPr>
              <a:t> se </a:t>
            </a:r>
            <a:r>
              <a:rPr lang="cs-CZ" sz="2000" i="1" dirty="0" smtClean="0">
                <a:solidFill>
                  <a:schemeClr val="bg1"/>
                </a:solidFill>
              </a:rPr>
              <a:t>byli označeni</a:t>
            </a:r>
            <a:r>
              <a:rPr lang="cs-CZ" sz="2000" i="1" dirty="0" smtClean="0">
                <a:solidFill>
                  <a:schemeClr val="bg1"/>
                </a:solidFill>
              </a:rPr>
              <a:t> </a:t>
            </a:r>
            <a:r>
              <a:rPr lang="cs-CZ" sz="2000" i="1" dirty="0" smtClean="0">
                <a:solidFill>
                  <a:schemeClr val="bg1"/>
                </a:solidFill>
              </a:rPr>
              <a:t>homosexuálové</a:t>
            </a:r>
            <a:br>
              <a:rPr lang="cs-CZ" sz="2000" i="1" dirty="0" smtClean="0">
                <a:solidFill>
                  <a:schemeClr val="bg1"/>
                </a:solidFill>
              </a:rPr>
            </a:br>
            <a:r>
              <a:rPr lang="cs-CZ" sz="2000" i="1" dirty="0" smtClean="0">
                <a:solidFill>
                  <a:schemeClr val="bg1"/>
                </a:solidFill>
              </a:rPr>
              <a:t>- </a:t>
            </a:r>
            <a:r>
              <a:rPr lang="cs-CZ" sz="2000" b="1" i="1" dirty="0" smtClean="0">
                <a:solidFill>
                  <a:schemeClr val="bg1"/>
                </a:solidFill>
              </a:rPr>
              <a:t>Židé </a:t>
            </a:r>
            <a:r>
              <a:rPr lang="cs-CZ" sz="2000" b="1" i="1" dirty="0" smtClean="0">
                <a:solidFill>
                  <a:schemeClr val="bg1"/>
                </a:solidFill>
              </a:rPr>
              <a:t>měli </a:t>
            </a:r>
            <a:r>
              <a:rPr lang="cs-CZ" sz="2000" b="1" i="1" dirty="0" smtClean="0">
                <a:solidFill>
                  <a:schemeClr val="bg1"/>
                </a:solidFill>
              </a:rPr>
              <a:t>tyto trojúhelníky</a:t>
            </a:r>
            <a:r>
              <a:rPr lang="cs-CZ" sz="2000" b="1" dirty="0" smtClean="0">
                <a:solidFill>
                  <a:schemeClr val="bg1"/>
                </a:solidFill>
              </a:rPr>
              <a:t> doplněny ještě jedním, žlutým a otočeným, takže vytvářel </a:t>
            </a:r>
            <a:r>
              <a:rPr lang="cs-CZ" sz="2000" b="1" i="1" dirty="0" smtClean="0">
                <a:solidFill>
                  <a:schemeClr val="bg1"/>
                </a:solidFill>
              </a:rPr>
              <a:t>Davidovu hvězdu</a:t>
            </a:r>
            <a:endParaRPr lang="cs-CZ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16194" y="1458586"/>
            <a:ext cx="4040188" cy="762000"/>
          </a:xfrm>
        </p:spPr>
        <p:txBody>
          <a:bodyPr/>
          <a:lstStyle/>
          <a:p>
            <a:pPr algn="ctr"/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se</a:t>
            </a:r>
            <a:r>
              <a:rPr lang="cs-CZ" dirty="0" smtClean="0">
                <a:solidFill>
                  <a:schemeClr val="bg1"/>
                </a:solidFill>
              </a:rPr>
              <a:t> </a:t>
            </a:r>
            <a:r>
              <a:rPr lang="cs-CZ" dirty="0" smtClean="0">
                <a:solidFill>
                  <a:schemeClr val="bg1"/>
                </a:solidFill>
              </a:rPr>
              <a:t>Slovany, </a:t>
            </a:r>
            <a:r>
              <a:rPr lang="cs-CZ" dirty="0" smtClean="0">
                <a:solidFill>
                  <a:schemeClr val="bg1"/>
                </a:solidFill>
              </a:rPr>
              <a:t>kteří podle německých plánů směli zůstat  v "německém životním prostoru", bylo </a:t>
            </a:r>
            <a:r>
              <a:rPr lang="cs-CZ" dirty="0" smtClean="0">
                <a:solidFill>
                  <a:schemeClr val="bg1"/>
                </a:solidFill>
              </a:rPr>
              <a:t>počítáno tak, </a:t>
            </a:r>
            <a:r>
              <a:rPr lang="cs-CZ" dirty="0" smtClean="0">
                <a:solidFill>
                  <a:schemeClr val="bg1"/>
                </a:solidFill>
              </a:rPr>
              <a:t>že budou sloužit jako otroci v německých továrnách či na zemědělských velkostatcích německých majitelů, přičemž nebudou moci mít </a:t>
            </a:r>
            <a:r>
              <a:rPr lang="cs-CZ" dirty="0" smtClean="0">
                <a:solidFill>
                  <a:schemeClr val="bg1"/>
                </a:solidFill>
              </a:rPr>
              <a:t>děti, </a:t>
            </a:r>
            <a:r>
              <a:rPr lang="cs-CZ" dirty="0" smtClean="0">
                <a:solidFill>
                  <a:schemeClr val="bg1"/>
                </a:solidFill>
              </a:rPr>
              <a:t>a dojde tak k jejich přirozenému vymizení.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alším </a:t>
            </a:r>
            <a:r>
              <a:rPr lang="cs-CZ" dirty="0" smtClean="0">
                <a:solidFill>
                  <a:schemeClr val="bg1"/>
                </a:solidFill>
              </a:rPr>
              <a:t>terčem vyvražďování byli Romové a romští míšenci, s odhadovaným počtem 220 tisíc </a:t>
            </a:r>
            <a:r>
              <a:rPr lang="cs-CZ" dirty="0" smtClean="0">
                <a:solidFill>
                  <a:schemeClr val="bg1"/>
                </a:solidFill>
              </a:rPr>
              <a:t>obětí </a:t>
            </a:r>
            <a:r>
              <a:rPr lang="cs-CZ" dirty="0">
                <a:solidFill>
                  <a:schemeClr val="bg1"/>
                </a:solidFill>
              </a:rPr>
              <a:t>n</a:t>
            </a:r>
            <a:r>
              <a:rPr lang="cs-CZ" dirty="0" smtClean="0">
                <a:solidFill>
                  <a:schemeClr val="bg1"/>
                </a:solidFill>
              </a:rPr>
              <a:t>ěkteré </a:t>
            </a:r>
            <a:r>
              <a:rPr lang="cs-CZ" dirty="0" smtClean="0">
                <a:solidFill>
                  <a:schemeClr val="bg1"/>
                </a:solidFill>
              </a:rPr>
              <a:t>odhady uvádějí až 800 tisíc, což činí asi čtvrtinu až polovinu jejich předválečné </a:t>
            </a:r>
            <a:r>
              <a:rPr lang="cs-CZ" dirty="0" smtClean="0">
                <a:solidFill>
                  <a:schemeClr val="bg1"/>
                </a:solidFill>
              </a:rPr>
              <a:t>populace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Nežidovské oběti</a:t>
            </a:r>
            <a:endParaRPr lang="cs-CZ" sz="4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cs-CZ" dirty="0" smtClean="0"/>
              <a:t>Romové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10812"/>
            <a:ext cx="8082116" cy="438518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Nejúčinnějším a nejhrůznějším prostředkem německého holocaustu byly vyhlazovací tábory, kde se hromadně popravovalo (v prvních fázích) zastřelením, oběšením a jedovatým plynem (nejpoužívanější byl Cyklon B). Mrtvoly byly poté hromadně pohřbívány či spalovány.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 přepadení Sovětského svazu 22. června 1941 </a:t>
            </a:r>
            <a:r>
              <a:rPr lang="cs-CZ" dirty="0" smtClean="0">
                <a:solidFill>
                  <a:schemeClr val="bg1"/>
                </a:solidFill>
              </a:rPr>
              <a:t>(operace  </a:t>
            </a:r>
            <a:r>
              <a:rPr lang="cs-CZ" dirty="0" smtClean="0">
                <a:solidFill>
                  <a:schemeClr val="bg1"/>
                </a:solidFill>
              </a:rPr>
              <a:t>Barbarossa) nechal Adolf Hitler na území Polska zřídit šest vyhlazovacích táborů.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78425" y="285136"/>
            <a:ext cx="8229600" cy="1219200"/>
          </a:xfrm>
        </p:spPr>
        <p:txBody>
          <a:bodyPr/>
          <a:lstStyle/>
          <a:p>
            <a:pPr algn="ctr"/>
            <a:r>
              <a:rPr lang="cs-CZ" dirty="0" smtClean="0"/>
              <a:t>Vyhlazovací tábory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 Největší německý vyhlazovací tábor </a:t>
            </a:r>
            <a:r>
              <a:rPr lang="cs-CZ" b="1" dirty="0"/>
              <a:t> </a:t>
            </a:r>
            <a:r>
              <a:rPr lang="cs-CZ" b="1" dirty="0" smtClean="0"/>
              <a:t>Osvětim</a:t>
            </a:r>
            <a:endParaRPr lang="cs-CZ" dirty="0"/>
          </a:p>
        </p:txBody>
      </p:sp>
      <p:pic>
        <p:nvPicPr>
          <p:cNvPr id="48130" name="Picture 2" descr="Osvě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194" y="1476069"/>
            <a:ext cx="3436374" cy="259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Osvět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1316" y="1498755"/>
            <a:ext cx="3369290" cy="23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Osvět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148" y="4070554"/>
            <a:ext cx="558165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Vyhlazovací tábory</a:t>
            </a:r>
            <a:endParaRPr lang="cs-CZ" sz="4400" dirty="0"/>
          </a:p>
        </p:txBody>
      </p:sp>
      <p:pic>
        <p:nvPicPr>
          <p:cNvPr id="49154" name="Picture 2" descr="http://i.idnes.cz/11/071/cl6/JAN275cde_42_16748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43" y="1391265"/>
            <a:ext cx="3826489" cy="2235155"/>
          </a:xfrm>
          <a:prstGeom prst="rect">
            <a:avLst/>
          </a:prstGeom>
          <a:noFill/>
        </p:spPr>
      </p:pic>
      <p:pic>
        <p:nvPicPr>
          <p:cNvPr id="49156" name="Picture 4" descr="http://img.cz.prg.cmestatic.com/media/images/original/May2009/505255.jpg?d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3046" y="1398535"/>
            <a:ext cx="3177560" cy="2251964"/>
          </a:xfrm>
          <a:prstGeom prst="rect">
            <a:avLst/>
          </a:prstGeom>
          <a:noFill/>
        </p:spPr>
      </p:pic>
      <p:pic>
        <p:nvPicPr>
          <p:cNvPr id="49158" name="Picture 6" descr="http://www.druha-sv-valka.estranky.cz/img/picture/3/holocau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962" y="3800168"/>
            <a:ext cx="3315236" cy="2585884"/>
          </a:xfrm>
          <a:prstGeom prst="rect">
            <a:avLst/>
          </a:prstGeom>
          <a:noFill/>
        </p:spPr>
      </p:pic>
      <p:pic>
        <p:nvPicPr>
          <p:cNvPr id="49160" name="Picture 8" descr="http://media.novinky.cz/165/201657-original1-08em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3046" y="3967213"/>
            <a:ext cx="3413535" cy="23724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Words>80</Words>
  <Application>Microsoft Office PowerPoint</Application>
  <PresentationFormat>Předvádění na obrazovce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Papír</vt:lpstr>
      <vt:lpstr>Holocaust Eliška Gorolová</vt:lpstr>
      <vt:lpstr>Prezentace aplikace PowerPoint</vt:lpstr>
      <vt:lpstr>Počátky  holocaustu</vt:lpstr>
      <vt:lpstr>Židé</vt:lpstr>
      <vt:lpstr>Prezentace aplikace PowerPoint</vt:lpstr>
      <vt:lpstr>Nežidovské oběti</vt:lpstr>
      <vt:lpstr>Vyhlazovací tábory</vt:lpstr>
      <vt:lpstr> Největší německý vyhlazovací tábor  Osvětim</vt:lpstr>
      <vt:lpstr>Vyhlazovací tábory</vt:lpstr>
      <vt:lpstr>Holocaust v českých zemích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Majk Spirit</dc:title>
  <dc:creator>Zdeněk</dc:creator>
  <cp:lastModifiedBy>Petra Hrůzová</cp:lastModifiedBy>
  <cp:revision>33</cp:revision>
  <dcterms:created xsi:type="dcterms:W3CDTF">2014-11-23T14:37:18Z</dcterms:created>
  <dcterms:modified xsi:type="dcterms:W3CDTF">2016-06-05T09:26:43Z</dcterms:modified>
</cp:coreProperties>
</file>