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71" r:id="rId12"/>
    <p:sldId id="267" r:id="rId13"/>
    <p:sldId id="270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8" r:id="rId22"/>
    <p:sldId id="281" r:id="rId23"/>
    <p:sldId id="282" r:id="rId24"/>
    <p:sldId id="283" r:id="rId25"/>
    <p:sldId id="285" r:id="rId26"/>
    <p:sldId id="286" r:id="rId27"/>
    <p:sldId id="287" r:id="rId28"/>
    <p:sldId id="289" r:id="rId29"/>
    <p:sldId id="291" r:id="rId30"/>
    <p:sldId id="292" r:id="rId3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6" autoAdjust="0"/>
    <p:restoredTop sz="94660"/>
  </p:normalViewPr>
  <p:slideViewPr>
    <p:cSldViewPr>
      <p:cViewPr varScale="1">
        <p:scale>
          <a:sx n="69" d="100"/>
          <a:sy n="69" d="100"/>
        </p:scale>
        <p:origin x="-14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DE9B533-8707-4768-B8FC-D73E4FEAD239}" type="datetimeFigureOut">
              <a:rPr lang="cs-CZ" smtClean="0"/>
              <a:t>5.6.2016</a:t>
            </a:fld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90595EA-FCEA-40EC-BB44-036A3DFCC61E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E9B533-8707-4768-B8FC-D73E4FEAD239}" type="datetimeFigureOut">
              <a:rPr lang="cs-CZ" smtClean="0"/>
              <a:t>5.6.2016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0595EA-FCEA-40EC-BB44-036A3DFCC61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E9B533-8707-4768-B8FC-D73E4FEAD239}" type="datetimeFigureOut">
              <a:rPr lang="cs-CZ" smtClean="0"/>
              <a:t>5.6.2016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0595EA-FCEA-40EC-BB44-036A3DFCC61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E9B533-8707-4768-B8FC-D73E4FEAD239}" type="datetimeFigureOut">
              <a:rPr lang="cs-CZ" smtClean="0"/>
              <a:t>5.6.2016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0595EA-FCEA-40EC-BB44-036A3DFCC61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DE9B533-8707-4768-B8FC-D73E4FEAD239}" type="datetimeFigureOut">
              <a:rPr lang="cs-CZ" smtClean="0"/>
              <a:t>5.6.2016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90595EA-FCEA-40EC-BB44-036A3DFCC61E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E9B533-8707-4768-B8FC-D73E4FEAD239}" type="datetimeFigureOut">
              <a:rPr lang="cs-CZ" smtClean="0"/>
              <a:t>5.6.2016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90595EA-FCEA-40EC-BB44-036A3DFCC61E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E9B533-8707-4768-B8FC-D73E4FEAD239}" type="datetimeFigureOut">
              <a:rPr lang="cs-CZ" smtClean="0"/>
              <a:t>5.6.2016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90595EA-FCEA-40EC-BB44-036A3DFCC61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E9B533-8707-4768-B8FC-D73E4FEAD239}" type="datetimeFigureOut">
              <a:rPr lang="cs-CZ" smtClean="0"/>
              <a:t>5.6.2016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0595EA-FCEA-40EC-BB44-036A3DFCC61E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E9B533-8707-4768-B8FC-D73E4FEAD239}" type="datetimeFigureOut">
              <a:rPr lang="cs-CZ" smtClean="0"/>
              <a:t>5.6.2016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0595EA-FCEA-40EC-BB44-036A3DFCC61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DE9B533-8707-4768-B8FC-D73E4FEAD239}" type="datetimeFigureOut">
              <a:rPr lang="cs-CZ" smtClean="0"/>
              <a:t>5.6.2016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90595EA-FCEA-40EC-BB44-036A3DFCC61E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DE9B533-8707-4768-B8FC-D73E4FEAD239}" type="datetimeFigureOut">
              <a:rPr lang="cs-CZ" smtClean="0"/>
              <a:t>5.6.2016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90595EA-FCEA-40EC-BB44-036A3DFCC61E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DE9B533-8707-4768-B8FC-D73E4FEAD239}" type="datetimeFigureOut">
              <a:rPr lang="cs-CZ" smtClean="0"/>
              <a:t>5.6.2016</a:t>
            </a:fld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490595EA-FCEA-40EC-BB44-036A3DFCC61E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Josef Mengele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K. </a:t>
            </a:r>
            <a:r>
              <a:rPr lang="cs-CZ" dirty="0" err="1" smtClean="0"/>
              <a:t>Š</a:t>
            </a:r>
            <a:r>
              <a:rPr lang="cs-CZ" dirty="0" err="1" smtClean="0"/>
              <a:t>vidroňová</a:t>
            </a:r>
            <a:endParaRPr lang="cs-CZ" dirty="0"/>
          </a:p>
        </p:txBody>
      </p:sp>
      <p:pic>
        <p:nvPicPr>
          <p:cNvPr id="14338" name="Picture 2" descr="Fotografie z r. 1956, použitá na dokladech, které Mengele používal v Argentině, kde žil mnoho let pod falešnou identito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000372"/>
            <a:ext cx="3117241" cy="32146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paraweb.cz/wp-content/uploads/2015/10/25ed3fd60f1a8e988b1898545c2878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5153012" cy="3409670"/>
          </a:xfrm>
          <a:prstGeom prst="rect">
            <a:avLst/>
          </a:prstGeom>
          <a:noFill/>
        </p:spPr>
      </p:pic>
      <p:pic>
        <p:nvPicPr>
          <p:cNvPr id="21508" name="Picture 4" descr="http://media-cache-ec0.pinimg.com/236x/90/ce/fc/90cefcf9cb87a9cb1fd53e1dab2394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357166"/>
            <a:ext cx="2247900" cy="3295651"/>
          </a:xfrm>
          <a:prstGeom prst="rect">
            <a:avLst/>
          </a:prstGeom>
          <a:noFill/>
        </p:spPr>
      </p:pic>
      <p:pic>
        <p:nvPicPr>
          <p:cNvPr id="21510" name="Picture 6" descr="http://metrouk2.files.wordpress.com/2014/03/wpid-article-1306306474877-0c3ccc2900000578-534343_636x39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3857628"/>
            <a:ext cx="4343388" cy="2690716"/>
          </a:xfrm>
          <a:prstGeom prst="rect">
            <a:avLst/>
          </a:prstGeom>
          <a:noFill/>
        </p:spPr>
      </p:pic>
      <p:pic>
        <p:nvPicPr>
          <p:cNvPr id="21512" name="Picture 8" descr="http://swh.schoolworkhelper.netdna-cdn.com/wp-content/uploads/2013/08/Josef-Mengele-twins.jpg?085e4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714752"/>
            <a:ext cx="3700438" cy="28976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Výsledek obrázku pro mengele experiments on pregnant wom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8"/>
            <a:ext cx="2466975" cy="1847851"/>
          </a:xfrm>
          <a:prstGeom prst="rect">
            <a:avLst/>
          </a:prstGeom>
          <a:noFill/>
        </p:spPr>
      </p:pic>
      <p:pic>
        <p:nvPicPr>
          <p:cNvPr id="29700" name="Picture 4" descr="https://s-media-cache-ak0.pinimg.com/236x/b2/9f/6c/b29f6ceb400e3e752e4961b4951af9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928934"/>
            <a:ext cx="2143140" cy="3615078"/>
          </a:xfrm>
          <a:prstGeom prst="rect">
            <a:avLst/>
          </a:prstGeom>
          <a:noFill/>
        </p:spPr>
      </p:pic>
      <p:pic>
        <p:nvPicPr>
          <p:cNvPr id="29702" name="Picture 6" descr="https://weimarinflation.files.wordpress.com/2011/10/1909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357166"/>
            <a:ext cx="2428892" cy="3501020"/>
          </a:xfrm>
          <a:prstGeom prst="rect">
            <a:avLst/>
          </a:prstGeom>
          <a:noFill/>
        </p:spPr>
      </p:pic>
      <p:pic>
        <p:nvPicPr>
          <p:cNvPr id="29704" name="Picture 8" descr="http://24.media.tumblr.com/tumblr_l6p802i9tX1qbrlq6o1_5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4071942"/>
            <a:ext cx="4572032" cy="2523762"/>
          </a:xfrm>
          <a:prstGeom prst="rect">
            <a:avLst/>
          </a:prstGeom>
          <a:noFill/>
        </p:spPr>
      </p:pic>
      <p:pic>
        <p:nvPicPr>
          <p:cNvPr id="29706" name="Picture 10" descr="http://s3.amazonaws.com/listverse/humanexperiments/dachautest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6357950" y="1214422"/>
            <a:ext cx="2452348" cy="1643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1000108"/>
            <a:ext cx="8186766" cy="5172409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Zajímal se také o trpaslíky. Nalezl liliputánskou hereckou společnost, ve které 7 z 10 členů byli trpaslíci. Často je nazýval </a:t>
            </a:r>
            <a:r>
              <a:rPr lang="cs-CZ" dirty="0" smtClean="0"/>
              <a:t>„svojí </a:t>
            </a:r>
            <a:r>
              <a:rPr lang="cs-CZ" dirty="0" smtClean="0"/>
              <a:t>trpasličí rodinou“ a </a:t>
            </a:r>
            <a:r>
              <a:rPr lang="cs-CZ" dirty="0" smtClean="0"/>
              <a:t>prováděl na nich </a:t>
            </a:r>
            <a:r>
              <a:rPr lang="cs-CZ" dirty="0" smtClean="0"/>
              <a:t>své experimenty. Byl fascinován jejich strukturou, menšími končetinami a normálním trupem.</a:t>
            </a:r>
          </a:p>
          <a:p>
            <a:r>
              <a:rPr lang="cs-CZ" dirty="0" smtClean="0"/>
              <a:t>Osvětimský vězeň Alex Dekel řekl: "Nikdy jsem </a:t>
            </a:r>
            <a:r>
              <a:rPr lang="cs-CZ" dirty="0" smtClean="0"/>
              <a:t>nepřijmul </a:t>
            </a:r>
            <a:r>
              <a:rPr lang="cs-CZ" dirty="0" smtClean="0"/>
              <a:t>fakt, že sám Mengele věřil, že dělal skutečný výzkum. Ne z nedbalého způsobu, kterým ho prováděl. Jenom zakoušel moc. Mengele provozoval zabíjecí podnik. Větší operace byly prováděny bez umrtvení. Jednou jsem byl svědkem operace žaludku, Mengele odstraňoval kusy z žaludku, ale bez </a:t>
            </a:r>
            <a:r>
              <a:rPr lang="cs-CZ" dirty="0" smtClean="0"/>
              <a:t>umrtvení</a:t>
            </a:r>
            <a:r>
              <a:rPr lang="cs-CZ" dirty="0" smtClean="0"/>
              <a:t>. Jindy to bylo srdce, které bylo odstraněno, opět bez umrtvení. Bylo to strašné</a:t>
            </a:r>
            <a:r>
              <a:rPr lang="cs-CZ" dirty="0" smtClean="0"/>
              <a:t>.</a:t>
            </a:r>
            <a:endParaRPr lang="cs-CZ" dirty="0" smtClean="0"/>
          </a:p>
          <a:p>
            <a:r>
              <a:rPr lang="cs-CZ" dirty="0" err="1" smtClean="0"/>
              <a:t>Mengele</a:t>
            </a:r>
            <a:r>
              <a:rPr lang="cs-CZ" dirty="0" smtClean="0"/>
              <a:t> </a:t>
            </a:r>
            <a:r>
              <a:rPr lang="cs-CZ" dirty="0" smtClean="0"/>
              <a:t>byl doktor, který se zbláznil kvůli moci, kterou dostal. Nikdo se ho nikdy </a:t>
            </a:r>
            <a:r>
              <a:rPr lang="cs-CZ" dirty="0" smtClean="0"/>
              <a:t>nezeptal: Proč </a:t>
            </a:r>
            <a:r>
              <a:rPr lang="cs-CZ" dirty="0" smtClean="0"/>
              <a:t>tenhle zemřel? Proč tenhle zahynul</a:t>
            </a:r>
            <a:r>
              <a:rPr lang="cs-CZ" dirty="0" smtClean="0"/>
              <a:t>? </a:t>
            </a:r>
            <a:r>
              <a:rPr lang="cs-CZ" dirty="0" smtClean="0"/>
              <a:t>Nemocné nepočítal.</a:t>
            </a:r>
          </a:p>
          <a:p>
            <a:r>
              <a:rPr lang="cs-CZ" dirty="0" smtClean="0"/>
              <a:t>Tvrdil</a:t>
            </a:r>
            <a:r>
              <a:rPr lang="cs-CZ" dirty="0" smtClean="0"/>
              <a:t>, že dělá </a:t>
            </a:r>
            <a:r>
              <a:rPr lang="cs-CZ" dirty="0" smtClean="0"/>
              <a:t>to, </a:t>
            </a:r>
            <a:r>
              <a:rPr lang="cs-CZ" dirty="0" smtClean="0"/>
              <a:t>co </a:t>
            </a:r>
            <a:r>
              <a:rPr lang="cs-CZ" dirty="0" smtClean="0"/>
              <a:t>dělá, </a:t>
            </a:r>
            <a:r>
              <a:rPr lang="cs-CZ" dirty="0" smtClean="0"/>
              <a:t>ve jménu vědy, ale byla to šílenost na jeho straně."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.dailymail.co.uk/i/pix/2013/02/15/article-2279410-179C38DF000005DC-333_634x3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5789162" cy="3643338"/>
          </a:xfrm>
          <a:prstGeom prst="rect">
            <a:avLst/>
          </a:prstGeom>
          <a:noFill/>
        </p:spPr>
      </p:pic>
      <p:pic>
        <p:nvPicPr>
          <p:cNvPr id="26628" name="Picture 4" descr="http://www.rapeutation.com/waragainstweak.31_smal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3" y="882857"/>
            <a:ext cx="2604292" cy="49750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Po válce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46236"/>
            <a:ext cx="8401080" cy="4997473"/>
          </a:xfrm>
        </p:spPr>
        <p:txBody>
          <a:bodyPr>
            <a:noAutofit/>
          </a:bodyPr>
          <a:lstStyle/>
          <a:p>
            <a:r>
              <a:rPr lang="cs-CZ" sz="1800" dirty="0" smtClean="0"/>
              <a:t>Auschwitz opustil a odešel do koncentračního tábora </a:t>
            </a:r>
            <a:r>
              <a:rPr lang="cs-CZ" sz="1800" dirty="0" smtClean="0"/>
              <a:t>Gross - Rosen</a:t>
            </a:r>
            <a:r>
              <a:rPr lang="cs-CZ" sz="1800" dirty="0" smtClean="0"/>
              <a:t>, kde prováděl pokusy na zajatých sovětských vojácích. </a:t>
            </a:r>
            <a:r>
              <a:rPr lang="cs-CZ" sz="1800" dirty="0" smtClean="0"/>
              <a:t> Snažil </a:t>
            </a:r>
            <a:r>
              <a:rPr lang="cs-CZ" sz="1800" dirty="0" smtClean="0"/>
              <a:t>se vyvinout vakcínu proti </a:t>
            </a:r>
            <a:r>
              <a:rPr lang="cs-CZ" sz="1800" dirty="0" smtClean="0"/>
              <a:t>nemocem, </a:t>
            </a:r>
            <a:r>
              <a:rPr lang="cs-CZ" sz="1800" dirty="0" smtClean="0"/>
              <a:t>jako byl například skvrnitý tyfus. </a:t>
            </a:r>
          </a:p>
          <a:p>
            <a:r>
              <a:rPr lang="cs-CZ" sz="1800" dirty="0" smtClean="0"/>
              <a:t>V dubnu 1945 uprchl na západ jako řadový německý voják. </a:t>
            </a:r>
            <a:r>
              <a:rPr lang="cs-CZ" sz="1800" dirty="0" smtClean="0"/>
              <a:t> Byl </a:t>
            </a:r>
            <a:r>
              <a:rPr lang="cs-CZ" sz="1800" dirty="0" smtClean="0"/>
              <a:t>zadržen jako válečný zajatec a držen nedaleko Norimberku. Ačkoliv byl v zajateckém táboře zapsán pod svým jménem, </a:t>
            </a:r>
            <a:r>
              <a:rPr lang="cs-CZ" sz="1800" dirty="0" smtClean="0"/>
              <a:t>Spojenci </a:t>
            </a:r>
            <a:r>
              <a:rPr lang="cs-CZ" sz="1800" dirty="0" smtClean="0"/>
              <a:t>vůbec netušili, kdo je, a tak byl nakonec propuštěn. K tomu mu velkou měrou pomohl fakt, že si nenechal </a:t>
            </a:r>
            <a:r>
              <a:rPr lang="cs-CZ" sz="1800" dirty="0" smtClean="0"/>
              <a:t>v podpaží </a:t>
            </a:r>
            <a:r>
              <a:rPr lang="cs-CZ" sz="1800" dirty="0" smtClean="0"/>
              <a:t>vytetovat svoji krevní skupinu (což byla pro příslušníky SS povinnost; po válce pak bylo díky tomuto </a:t>
            </a:r>
            <a:r>
              <a:rPr lang="cs-CZ" sz="1800" dirty="0" smtClean="0"/>
              <a:t>možné </a:t>
            </a:r>
            <a:r>
              <a:rPr lang="cs-CZ" sz="1800" dirty="0" smtClean="0"/>
              <a:t>příslušníky SS snadno odhalit). V táboře pomohl Mengelemu získat novou totožnost doktor Fritz Ulmann – dal mu osobní doklady na své jméno, které byly posléze padělané na jméno Fritz Hollmann. </a:t>
            </a:r>
            <a:r>
              <a:rPr lang="cs-CZ" sz="1800" dirty="0" smtClean="0"/>
              <a:t> Po </a:t>
            </a:r>
            <a:r>
              <a:rPr lang="cs-CZ" sz="1800" dirty="0" smtClean="0"/>
              <a:t>opuštění tábora se </a:t>
            </a:r>
            <a:r>
              <a:rPr lang="cs-CZ" sz="1800" dirty="0" err="1" smtClean="0"/>
              <a:t>Mengele</a:t>
            </a:r>
            <a:r>
              <a:rPr lang="cs-CZ" sz="1800" dirty="0" smtClean="0"/>
              <a:t> zkontaktoval </a:t>
            </a:r>
            <a:r>
              <a:rPr lang="cs-CZ" sz="1800" dirty="0" smtClean="0"/>
              <a:t>se svým známým lékárníkem Millerem, který se stal spojkou mezi ním a jeho rodinou. </a:t>
            </a:r>
          </a:p>
          <a:p>
            <a:r>
              <a:rPr lang="cs-CZ" sz="1800" dirty="0" smtClean="0"/>
              <a:t>Poté se skrýval jako nádeník v Horním Bavorsku v Rosenheimu. Jeho rodina byla přesvědčena o jeho nevině a často jej navštěvovala. </a:t>
            </a:r>
            <a:r>
              <a:rPr lang="cs-CZ" sz="1800" dirty="0" smtClean="0"/>
              <a:t> Rodinní </a:t>
            </a:r>
            <a:r>
              <a:rPr lang="cs-CZ" sz="1800" dirty="0" smtClean="0"/>
              <a:t>příslušníci mu také pomohli sehnat falešné cestovní doklady na jméno Ludwig Gregor a lístek do Jižní Ameriky. 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000" dirty="0" smtClean="0"/>
              <a:t>20. června 1949 vyplul na lodi North King z Janova do Argentiny, kde nalezlo útočiště mnoho dalších nacistických důstojníků. Se ženou Irenou se </a:t>
            </a:r>
            <a:r>
              <a:rPr lang="cs-CZ" sz="2000" dirty="0" smtClean="0"/>
              <a:t>rozvedl </a:t>
            </a:r>
            <a:r>
              <a:rPr lang="cs-CZ" sz="2000" dirty="0" smtClean="0"/>
              <a:t>a roku 1958 si vzal vdovu po svém bratru, Martu. Ona i její syn se přestěhovali do Argentiny, kde se na čas k němu připojili, a o pár let poté se všichni vrátili do Evropy.</a:t>
            </a:r>
          </a:p>
          <a:p>
            <a:r>
              <a:rPr lang="cs-CZ" sz="2000" dirty="0" smtClean="0"/>
              <a:t>Jeho rodina se o něj doma finančně postarala a v 50. letech pracoval v prosperující farmaceutické společnosti. </a:t>
            </a:r>
            <a:r>
              <a:rPr lang="cs-CZ" sz="2000" dirty="0"/>
              <a:t>V</a:t>
            </a:r>
            <a:r>
              <a:rPr lang="cs-CZ" sz="2000" dirty="0" smtClean="0"/>
              <a:t> </a:t>
            </a:r>
            <a:r>
              <a:rPr lang="cs-CZ" sz="2000" dirty="0" smtClean="0"/>
              <a:t>tomto krátkém období žil spíše chudě. </a:t>
            </a:r>
          </a:p>
          <a:p>
            <a:r>
              <a:rPr lang="cs-CZ" sz="2000" dirty="0" smtClean="0"/>
              <a:t>Roku 1959 uprchl poté, co byl varován, že ho objevili lovci nacistů, do Altosu v Paraguayi. Marta se nikdy nesmířila s novým životem a opustila ho. Josef Mengele se později přesunul o něco jižněji do paraguayského Hohenau a poté, od konce 60. </a:t>
            </a:r>
            <a:r>
              <a:rPr lang="cs-CZ" sz="2000" dirty="0" smtClean="0"/>
              <a:t>let, </a:t>
            </a:r>
            <a:r>
              <a:rPr lang="cs-CZ" sz="2000" dirty="0" smtClean="0"/>
              <a:t>žil nedaleko Sao Paula v Brazílii až do své smrti roku 1979, kdy dostal infarkt či ho zasáhla křeč při plavání v plážovém městě </a:t>
            </a:r>
            <a:r>
              <a:rPr lang="cs-CZ" sz="2000" dirty="0" err="1" smtClean="0"/>
              <a:t>Bertioga</a:t>
            </a:r>
            <a:r>
              <a:rPr lang="cs-CZ" sz="2000" dirty="0"/>
              <a:t> </a:t>
            </a:r>
            <a:r>
              <a:rPr lang="cs-CZ" sz="2000" dirty="0" smtClean="0"/>
              <a:t>a</a:t>
            </a:r>
            <a:r>
              <a:rPr lang="cs-CZ" sz="2000" dirty="0" smtClean="0"/>
              <a:t> </a:t>
            </a:r>
            <a:r>
              <a:rPr lang="cs-CZ" sz="2000" dirty="0" smtClean="0"/>
              <a:t>utopil se.</a:t>
            </a:r>
            <a:endParaRPr lang="cs-CZ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Přes mezinárodní snahu chytit </a:t>
            </a:r>
            <a:r>
              <a:rPr lang="cs-CZ" dirty="0" err="1" smtClean="0"/>
              <a:t>jejnebyl</a:t>
            </a:r>
            <a:r>
              <a:rPr lang="cs-CZ" dirty="0" smtClean="0"/>
              <a:t> </a:t>
            </a:r>
            <a:r>
              <a:rPr lang="cs-CZ" dirty="0" smtClean="0"/>
              <a:t>nikdy </a:t>
            </a:r>
            <a:r>
              <a:rPr lang="cs-CZ" dirty="0" smtClean="0"/>
              <a:t>dopaden </a:t>
            </a:r>
            <a:r>
              <a:rPr lang="cs-CZ" dirty="0" smtClean="0"/>
              <a:t>a žil 35 let skryt pod falešnými jmény. Chycení Adolfa Eichmanna a jeho soud v Izraeli Josefa Mengeleho vystrašil a donutil k častému stěhování. </a:t>
            </a:r>
          </a:p>
          <a:p>
            <a:r>
              <a:rPr lang="cs-CZ" dirty="0" smtClean="0"/>
              <a:t>Mosad Josefa </a:t>
            </a:r>
            <a:r>
              <a:rPr lang="cs-CZ" dirty="0" err="1" smtClean="0"/>
              <a:t>Mengeleho</a:t>
            </a:r>
            <a:r>
              <a:rPr lang="cs-CZ" dirty="0" smtClean="0"/>
              <a:t> </a:t>
            </a:r>
            <a:r>
              <a:rPr lang="cs-CZ" dirty="0" smtClean="0"/>
              <a:t>za</a:t>
            </a:r>
            <a:r>
              <a:rPr lang="cs-CZ" dirty="0" smtClean="0"/>
              <a:t> </a:t>
            </a:r>
            <a:r>
              <a:rPr lang="cs-CZ" dirty="0" smtClean="0"/>
              <a:t>nějaký čas vystopoval, ale Izrael nařídil, vzhledem k navazování přátelských vztahů s Paraguayí, hledat nepřátele blíže k domovu.</a:t>
            </a:r>
          </a:p>
          <a:p>
            <a:r>
              <a:rPr lang="cs-CZ" dirty="0" err="1" smtClean="0"/>
              <a:t>Mengele</a:t>
            </a:r>
            <a:r>
              <a:rPr lang="cs-CZ" dirty="0" smtClean="0"/>
              <a:t> n</a:t>
            </a:r>
            <a:r>
              <a:rPr lang="cs-CZ" dirty="0" smtClean="0"/>
              <a:t>ebyl lovci nacistů nalezen </a:t>
            </a:r>
            <a:r>
              <a:rPr lang="cs-CZ" dirty="0" smtClean="0"/>
              <a:t>až do 6. června 1985, kdy bylo </a:t>
            </a:r>
            <a:r>
              <a:rPr lang="cs-CZ" dirty="0" smtClean="0"/>
              <a:t>objeveno tělo </a:t>
            </a:r>
            <a:r>
              <a:rPr lang="cs-CZ" dirty="0" smtClean="0"/>
              <a:t>a díky DNA identifikováno v roce 1992.</a:t>
            </a:r>
          </a:p>
          <a:p>
            <a:endParaRPr lang="cs-CZ" dirty="0" smtClean="0"/>
          </a:p>
          <a:p>
            <a:r>
              <a:rPr lang="cs-CZ" dirty="0" smtClean="0"/>
              <a:t>V posledních letech se však začínají objevovat různá nová svědectví a tvrzení, která se snaží dokázat, že muž, pohřbený v Embu, není Josef Mengele. Spekulací je spousta, jedno je ale jisté, v Izraeli je případ </a:t>
            </a:r>
            <a:r>
              <a:rPr lang="cs-CZ" dirty="0" smtClean="0"/>
              <a:t> </a:t>
            </a:r>
            <a:r>
              <a:rPr lang="cs-CZ" dirty="0" err="1" smtClean="0"/>
              <a:t>Mengele</a:t>
            </a:r>
            <a:r>
              <a:rPr lang="cs-CZ" dirty="0" smtClean="0"/>
              <a:t> </a:t>
            </a:r>
            <a:r>
              <a:rPr lang="cs-CZ" dirty="0" smtClean="0"/>
              <a:t>stále otevřen…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Nacistické experimentování na lidech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526280"/>
          </a:xfrm>
        </p:spPr>
        <p:txBody>
          <a:bodyPr>
            <a:normAutofit/>
          </a:bodyPr>
          <a:lstStyle/>
          <a:p>
            <a:r>
              <a:rPr lang="cs-CZ" sz="2700" b="1" dirty="0"/>
              <a:t>p</a:t>
            </a:r>
            <a:r>
              <a:rPr lang="cs-CZ" sz="2700" b="1" dirty="0" smtClean="0"/>
              <a:t>okusy </a:t>
            </a:r>
            <a:r>
              <a:rPr lang="cs-CZ" sz="2700" b="1" dirty="0" smtClean="0"/>
              <a:t>na dvojčatech</a:t>
            </a:r>
          </a:p>
          <a:p>
            <a:r>
              <a:rPr lang="cs-CZ" sz="2700" b="1" dirty="0"/>
              <a:t>p</a:t>
            </a:r>
            <a:r>
              <a:rPr lang="cs-CZ" sz="2700" b="1" dirty="0" smtClean="0"/>
              <a:t>okusy </a:t>
            </a:r>
            <a:r>
              <a:rPr lang="cs-CZ" sz="2700" b="1" dirty="0" smtClean="0"/>
              <a:t>transplantací kostí, svalů a nervů</a:t>
            </a:r>
          </a:p>
          <a:p>
            <a:r>
              <a:rPr lang="cs-CZ" sz="2700" b="1" dirty="0"/>
              <a:t>p</a:t>
            </a:r>
            <a:r>
              <a:rPr lang="cs-CZ" sz="2700" b="1" dirty="0" smtClean="0"/>
              <a:t>okusy s poraněními hlavy</a:t>
            </a:r>
            <a:endParaRPr lang="cs-CZ" sz="2700" b="1" dirty="0" smtClean="0"/>
          </a:p>
          <a:p>
            <a:r>
              <a:rPr lang="cs-CZ" sz="2700" b="1" dirty="0"/>
              <a:t>p</a:t>
            </a:r>
            <a:r>
              <a:rPr lang="cs-CZ" sz="2700" b="1" dirty="0" smtClean="0"/>
              <a:t>okus </a:t>
            </a:r>
            <a:r>
              <a:rPr lang="cs-CZ" sz="2700" b="1" dirty="0" smtClean="0"/>
              <a:t>s malárií</a:t>
            </a:r>
          </a:p>
          <a:p>
            <a:r>
              <a:rPr lang="cs-CZ" sz="2700" b="1" dirty="0"/>
              <a:t>p</a:t>
            </a:r>
            <a:r>
              <a:rPr lang="cs-CZ" sz="2700" b="1" dirty="0" smtClean="0"/>
              <a:t>okusy </a:t>
            </a:r>
            <a:r>
              <a:rPr lang="cs-CZ" sz="2700" b="1" dirty="0" smtClean="0"/>
              <a:t>se sulfonamidy</a:t>
            </a:r>
          </a:p>
          <a:p>
            <a:r>
              <a:rPr lang="cs-CZ" sz="2700" b="1" dirty="0"/>
              <a:t>p</a:t>
            </a:r>
            <a:r>
              <a:rPr lang="cs-CZ" sz="2700" b="1" dirty="0" smtClean="0"/>
              <a:t>okusy </a:t>
            </a:r>
            <a:r>
              <a:rPr lang="cs-CZ" sz="2700" b="1" dirty="0" smtClean="0"/>
              <a:t>s mořskou vodou</a:t>
            </a:r>
          </a:p>
          <a:p>
            <a:r>
              <a:rPr lang="cs-CZ" sz="2700" b="1" dirty="0"/>
              <a:t>p</a:t>
            </a:r>
            <a:r>
              <a:rPr lang="cs-CZ" sz="2700" b="1" dirty="0" smtClean="0"/>
              <a:t>okusy </a:t>
            </a:r>
            <a:r>
              <a:rPr lang="cs-CZ" sz="2700" b="1" dirty="0" smtClean="0"/>
              <a:t>s jedy</a:t>
            </a:r>
          </a:p>
          <a:p>
            <a:r>
              <a:rPr lang="cs-CZ" sz="2700" b="1" dirty="0"/>
              <a:t>p</a:t>
            </a:r>
            <a:r>
              <a:rPr lang="cs-CZ" sz="2700" b="1" dirty="0" smtClean="0"/>
              <a:t>okusy </a:t>
            </a:r>
            <a:r>
              <a:rPr lang="cs-CZ" sz="2700" b="1" dirty="0" smtClean="0"/>
              <a:t>se zápalnými </a:t>
            </a:r>
            <a:r>
              <a:rPr lang="cs-CZ" sz="2700" b="1" dirty="0" smtClean="0"/>
              <a:t> bombami</a:t>
            </a:r>
            <a:endParaRPr lang="cs-CZ" sz="2700" b="1" dirty="0" smtClean="0"/>
          </a:p>
          <a:p>
            <a:r>
              <a:rPr lang="cs-CZ" sz="2700" b="1" dirty="0"/>
              <a:t>v</a:t>
            </a:r>
            <a:r>
              <a:rPr lang="cs-CZ" sz="2700" b="1" dirty="0" smtClean="0"/>
              <a:t>ýškové </a:t>
            </a:r>
            <a:r>
              <a:rPr lang="cs-CZ" sz="2700" b="1" dirty="0" smtClean="0"/>
              <a:t>pokusy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Pokusy na dvojča</a:t>
            </a:r>
            <a:r>
              <a:rPr lang="cs-CZ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</a:t>
            </a:r>
            <a:endParaRPr lang="cs-CZ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357298"/>
            <a:ext cx="8643998" cy="5500701"/>
          </a:xfrm>
        </p:spPr>
        <p:txBody>
          <a:bodyPr>
            <a:noAutofit/>
          </a:bodyPr>
          <a:lstStyle/>
          <a:p>
            <a:r>
              <a:rPr lang="cs-CZ" sz="1600" dirty="0" smtClean="0"/>
              <a:t>Pokusy na </a:t>
            </a:r>
            <a:r>
              <a:rPr lang="cs-CZ" sz="1600" dirty="0" smtClean="0"/>
              <a:t>dvojčatech </a:t>
            </a:r>
            <a:r>
              <a:rPr lang="cs-CZ" sz="1600" dirty="0" smtClean="0"/>
              <a:t>byly prováděny proto, aby poukázaly na určité podobnosti a odlišnosti v genetice dvojčat. Hlavní představitel experimentů byl Josef Mengele, který od roku 1943–1944 provedl pokusy téměř na 1 500 párech vězněných dvojčat v Osvětimi. Asi 200 osob tyto studie přežilo.</a:t>
            </a:r>
            <a:endParaRPr lang="cs-CZ" sz="1600" baseline="30000" dirty="0" smtClean="0"/>
          </a:p>
          <a:p>
            <a:r>
              <a:rPr lang="cs-CZ" sz="1600" dirty="0" smtClean="0"/>
              <a:t>Na Mnichovské univerzitě studoval filosofii a lékařství se zaměřením na antropologii a paleontologii. Mengele uvedl: „Tento jednoduchý politický koncept (nacismus) se nakonec stal rozhodujícím faktorem v mém životě“.</a:t>
            </a:r>
            <a:endParaRPr lang="cs-CZ" sz="1600" baseline="30000" dirty="0" smtClean="0"/>
          </a:p>
          <a:p>
            <a:r>
              <a:rPr lang="cs-CZ" sz="1600" dirty="0" smtClean="0"/>
              <a:t>Mengelův nově získaný obdiv k „jednoduchému politickému konceptu“ ho vedl ke kombinování studia medicíny a politiky. Získal doktorát za práci s názvem </a:t>
            </a:r>
            <a:r>
              <a:rPr lang="cs-CZ" sz="1600" i="1" dirty="0" smtClean="0"/>
              <a:t>Rassenmorphologische Untersuchung des vorderen Unterkieferabschnitts bei vier rassischen Gruppen</a:t>
            </a:r>
            <a:r>
              <a:rPr lang="cs-CZ" sz="1600" dirty="0" smtClean="0"/>
              <a:t> („Rasový morfologický výzkum přední sekce spodní čelisti u čtyř rasových skupin“), která ukázala, že lidská rasa může být identifikována podle tvaru čelisti.</a:t>
            </a:r>
            <a:endParaRPr lang="cs-CZ" sz="1600" baseline="30000" dirty="0" smtClean="0"/>
          </a:p>
          <a:p>
            <a:r>
              <a:rPr lang="cs-CZ" sz="1600" dirty="0" smtClean="0"/>
              <a:t>Nacisty </a:t>
            </a:r>
            <a:r>
              <a:rPr lang="cs-CZ" sz="1600" dirty="0" err="1" smtClean="0"/>
              <a:t>Mengeleho</a:t>
            </a:r>
            <a:r>
              <a:rPr lang="cs-CZ" sz="1600" dirty="0" smtClean="0"/>
              <a:t> </a:t>
            </a:r>
            <a:r>
              <a:rPr lang="cs-CZ" sz="1600" dirty="0" smtClean="0"/>
              <a:t>studie velice zaujala, a tak byl </a:t>
            </a:r>
            <a:r>
              <a:rPr lang="cs-CZ" sz="1600" dirty="0" smtClean="0"/>
              <a:t>převelen </a:t>
            </a:r>
            <a:r>
              <a:rPr lang="cs-CZ" sz="1600" dirty="0" smtClean="0"/>
              <a:t>30. května </a:t>
            </a:r>
            <a:r>
              <a:rPr lang="cs-CZ" sz="1600" dirty="0" smtClean="0"/>
              <a:t>1943 do koncentračního </a:t>
            </a:r>
            <a:r>
              <a:rPr lang="cs-CZ" sz="1600" dirty="0" smtClean="0"/>
              <a:t>tábora v Osvětimi, který se nacházel v okupovaném Polsku. </a:t>
            </a:r>
            <a:r>
              <a:rPr lang="cs-CZ" sz="1600" dirty="0" smtClean="0"/>
              <a:t> </a:t>
            </a:r>
            <a:r>
              <a:rPr lang="cs-CZ" sz="1600" dirty="0" err="1" smtClean="0"/>
              <a:t>Mengele</a:t>
            </a:r>
            <a:r>
              <a:rPr lang="cs-CZ" sz="1600" dirty="0" smtClean="0"/>
              <a:t> </a:t>
            </a:r>
            <a:r>
              <a:rPr lang="cs-CZ" sz="1600" dirty="0" smtClean="0"/>
              <a:t>nebyl jediným doktorem v Osvětimi a ani nebyl nejvyšším lékařem.</a:t>
            </a:r>
          </a:p>
          <a:p>
            <a:r>
              <a:rPr lang="cs-CZ" sz="1600" dirty="0" err="1" smtClean="0"/>
              <a:t>Mengele</a:t>
            </a:r>
            <a:r>
              <a:rPr lang="cs-CZ" sz="1600" dirty="0" smtClean="0"/>
              <a:t> </a:t>
            </a:r>
            <a:r>
              <a:rPr lang="cs-CZ" sz="1600" dirty="0" smtClean="0"/>
              <a:t>v táboře prováděl genetické pokusy na dvojčatech. Dvojčata byla uspořádána podle věku a pohlaví a během experimentů byla držena v kasárnách. Dvojčatům byly například do očí vpichovány injekce pro změnu barvy, a dokonce byla sešívána, aby vznikla siamská dvojčata.</a:t>
            </a:r>
            <a:endParaRPr lang="cs-CZ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4800" b="1" dirty="0" smtClean="0"/>
              <a:t>Pokusy transplantací kostí, svalů a nervů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Od září 1942 do prosince 1943 byly prováděny pokusy v koncentračním táboře Ravensbrück v zájmu německých ozbrojených sil.</a:t>
            </a:r>
          </a:p>
          <a:p>
            <a:r>
              <a:rPr lang="cs-CZ" dirty="0" smtClean="0"/>
              <a:t>Šlo </a:t>
            </a:r>
            <a:r>
              <a:rPr lang="cs-CZ" dirty="0" smtClean="0"/>
              <a:t>o studie kostí, svalů, regeneraci nervů a kostní transplantace z jedné osoby na druhou. Části kostí, svalů a nervů byly odstraňovány bez použití anestetik.</a:t>
            </a:r>
          </a:p>
          <a:p>
            <a:r>
              <a:rPr lang="cs-CZ" dirty="0" smtClean="0"/>
              <a:t>V </a:t>
            </a:r>
            <a:r>
              <a:rPr lang="cs-CZ" dirty="0" smtClean="0"/>
              <a:t>důsledku těchto operací trpěly oběti intenzivními bolestmi, zmrzačením a trvalou invaliditou.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Životopis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Dr. med. Dr. phil. </a:t>
            </a:r>
            <a:r>
              <a:rPr lang="cs-CZ" b="1" dirty="0" smtClean="0"/>
              <a:t>Josef Mengele</a:t>
            </a:r>
            <a:r>
              <a:rPr lang="cs-CZ" dirty="0" smtClean="0"/>
              <a:t>, (16. března 1911 Günzburg, Německo – 7. února 1979 Bertioga, Brazílie) byl německý lékař SS, který během druhé světové války na vězních v koncentračním táboře Osvětim prováděl morbidní a sadistické experimenty. </a:t>
            </a:r>
          </a:p>
          <a:p>
            <a:r>
              <a:rPr lang="cs-CZ" dirty="0" smtClean="0"/>
              <a:t>Osobně poslal přes 400 000 vězňů do plynové komory.</a:t>
            </a:r>
          </a:p>
          <a:p>
            <a:r>
              <a:rPr lang="cs-CZ" dirty="0" smtClean="0"/>
              <a:t>Po </a:t>
            </a:r>
            <a:r>
              <a:rPr lang="cs-CZ" dirty="0" smtClean="0"/>
              <a:t>válce utekl z Německa a žil skrytě za hranicemi až do své smrti v Brazílii (dostal infarkt či křeč při plavání), kde byl poté identifikován na základě testů DNA.</a:t>
            </a:r>
          </a:p>
          <a:p>
            <a:r>
              <a:rPr lang="cs-CZ" dirty="0" smtClean="0"/>
              <a:t>Mengeleho přezdívka byla </a:t>
            </a:r>
            <a:r>
              <a:rPr lang="cs-CZ" i="1" dirty="0" smtClean="0"/>
              <a:t>Beppo</a:t>
            </a:r>
            <a:r>
              <a:rPr lang="cs-CZ" dirty="0" smtClean="0"/>
              <a:t>. </a:t>
            </a:r>
          </a:p>
          <a:p>
            <a:r>
              <a:rPr lang="cs-CZ" dirty="0" smtClean="0"/>
              <a:t>Často je </a:t>
            </a:r>
            <a:r>
              <a:rPr lang="cs-CZ" dirty="0" smtClean="0"/>
              <a:t>nazýván také </a:t>
            </a:r>
            <a:r>
              <a:rPr lang="cs-CZ" i="1" dirty="0" err="1" smtClean="0"/>
              <a:t>Todesengel</a:t>
            </a:r>
            <a:r>
              <a:rPr lang="cs-CZ" i="1" dirty="0" smtClean="0"/>
              <a:t> </a:t>
            </a:r>
            <a:r>
              <a:rPr lang="cs-CZ" dirty="0" smtClean="0"/>
              <a:t>(</a:t>
            </a:r>
            <a:r>
              <a:rPr lang="cs-CZ" i="1" dirty="0" smtClean="0"/>
              <a:t>Anděl smrti</a:t>
            </a:r>
            <a:r>
              <a:rPr lang="cs-CZ" dirty="0" smtClean="0"/>
              <a:t>).</a:t>
            </a:r>
          </a:p>
          <a:p>
            <a:endParaRPr lang="cs-CZ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4800" b="1" dirty="0" smtClean="0"/>
              <a:t>Pokusy s poraněními </a:t>
            </a:r>
            <a:r>
              <a:rPr lang="cs-CZ" sz="4800" b="1" dirty="0" smtClean="0"/>
              <a:t>hlavy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V polovině roku 1942 v Baranavičy v Polsku byly pokusy prováděny v malé budově za soukromým domem důstojníka SS Dr. </a:t>
            </a:r>
            <a:r>
              <a:rPr lang="cs-CZ" dirty="0" err="1" smtClean="0"/>
              <a:t>Wichtmanna</a:t>
            </a:r>
            <a:r>
              <a:rPr lang="cs-CZ" dirty="0" smtClean="0"/>
              <a:t>. Jedenáctiletý </a:t>
            </a:r>
            <a:r>
              <a:rPr lang="cs-CZ" dirty="0" smtClean="0"/>
              <a:t>nebo dvanáctiletý kluk tam byl připoután k židli tak, že se nemohl hýbat. </a:t>
            </a:r>
          </a:p>
          <a:p>
            <a:r>
              <a:rPr lang="cs-CZ" dirty="0" smtClean="0"/>
              <a:t>Nad ním bylo mechanizované kladivo, které po intervalu několika sekund dopadalo na jeho hlavu</a:t>
            </a:r>
            <a:r>
              <a:rPr lang="cs-CZ" dirty="0" smtClean="0"/>
              <a:t>. </a:t>
            </a:r>
            <a:r>
              <a:rPr lang="cs-CZ" dirty="0" smtClean="0"/>
              <a:t>Chlapec byl dohnán k </a:t>
            </a:r>
            <a:r>
              <a:rPr lang="cs-CZ" dirty="0" smtClean="0"/>
              <a:t>šílenství.</a:t>
            </a:r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Pokusy </a:t>
            </a:r>
            <a:r>
              <a:rPr lang="cs-CZ" dirty="0" smtClean="0"/>
              <a:t>s malárií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Od února 1942 do dubna 1945 byly prováděny experimenty v koncentračním táboře Dachau k prověření očkování na léčbu malárie. </a:t>
            </a:r>
          </a:p>
          <a:p>
            <a:r>
              <a:rPr lang="cs-CZ" dirty="0" smtClean="0"/>
              <a:t>Zdraví vězni byli infikováni komáry nebo injekcemi s výtažky mukózních žláz samiček komárů.</a:t>
            </a:r>
          </a:p>
          <a:p>
            <a:r>
              <a:rPr lang="cs-CZ" dirty="0" smtClean="0"/>
              <a:t>Po </a:t>
            </a:r>
            <a:r>
              <a:rPr lang="cs-CZ" dirty="0" smtClean="0"/>
              <a:t>nakažení byly na vězních testovány různé léky a zkoumána jejich účinnost. </a:t>
            </a:r>
          </a:p>
          <a:p>
            <a:r>
              <a:rPr lang="cs-CZ" dirty="0" smtClean="0"/>
              <a:t>Na tyto pokusy bylo </a:t>
            </a:r>
            <a:r>
              <a:rPr lang="cs-CZ" dirty="0" smtClean="0"/>
              <a:t>vyu</a:t>
            </a:r>
            <a:r>
              <a:rPr lang="cs-CZ" dirty="0" smtClean="0"/>
              <a:t>žito </a:t>
            </a:r>
            <a:r>
              <a:rPr lang="cs-CZ" dirty="0" smtClean="0"/>
              <a:t>více než 1 000 lidí a více než </a:t>
            </a:r>
            <a:r>
              <a:rPr lang="cs-CZ" dirty="0" smtClean="0"/>
              <a:t>polovina z nich </a:t>
            </a:r>
            <a:r>
              <a:rPr lang="cs-CZ" dirty="0" smtClean="0"/>
              <a:t>na následky zemřela.</a:t>
            </a:r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4800" b="1" dirty="0" smtClean="0"/>
              <a:t>Pokusy s hořčičným plynem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Od září 1939 do dubna 1945 bylo prováděno mnoho experimentů v koncentračních táborech v Sachsenhausenu, </a:t>
            </a:r>
            <a:r>
              <a:rPr lang="cs-CZ" dirty="0" smtClean="0"/>
              <a:t> </a:t>
            </a:r>
            <a:r>
              <a:rPr lang="cs-CZ" dirty="0" err="1" smtClean="0"/>
              <a:t>Natzweileru</a:t>
            </a:r>
            <a:r>
              <a:rPr lang="cs-CZ" dirty="0" smtClean="0"/>
              <a:t> a dalších, aby se přišlo na nejúčinnější léčbu ran způsobených yperitem. </a:t>
            </a:r>
          </a:p>
          <a:p>
            <a:r>
              <a:rPr lang="cs-CZ" dirty="0" smtClean="0"/>
              <a:t>Testované subjekty byly záměrně vystaveny hořčičnému plynu a dalším látkám (např. </a:t>
            </a:r>
            <a:r>
              <a:rPr lang="cs-CZ" dirty="0" smtClean="0"/>
              <a:t>lewisitu),a </a:t>
            </a:r>
            <a:r>
              <a:rPr lang="cs-CZ" dirty="0" smtClean="0"/>
              <a:t>utrpěly tak vážné popáleniny. </a:t>
            </a:r>
          </a:p>
          <a:p>
            <a:r>
              <a:rPr lang="cs-CZ" dirty="0" smtClean="0"/>
              <a:t>Rány obětí pak byly testovány, aby se přišlo na to, jak nejefektněji popáleniny od hořčičného plynu </a:t>
            </a:r>
            <a:r>
              <a:rPr lang="cs-CZ" dirty="0" smtClean="0"/>
              <a:t>zacelit.</a:t>
            </a:r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800" b="1" dirty="0" smtClean="0"/>
              <a:t>Pokusy se sulfonamidy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5095131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Od července 1942 do září 1943 byly prováděny experimenty se sulfonamidy (syntetickými antimikrobiálními látkami) v Ravensbrücku, aby se zjistila jejich účinnost.</a:t>
            </a:r>
            <a:endParaRPr lang="cs-CZ" baseline="30000" dirty="0" smtClean="0"/>
          </a:p>
          <a:p>
            <a:r>
              <a:rPr lang="cs-CZ" dirty="0" smtClean="0"/>
              <a:t>Poranění </a:t>
            </a:r>
            <a:r>
              <a:rPr lang="cs-CZ" dirty="0" smtClean="0"/>
              <a:t>byla infikována bakteriemi, jako jsou </a:t>
            </a:r>
            <a:r>
              <a:rPr lang="cs-CZ" i="1" dirty="0" smtClean="0"/>
              <a:t>Streptokok</a:t>
            </a:r>
            <a:r>
              <a:rPr lang="cs-CZ" dirty="0" smtClean="0"/>
              <a:t>, </a:t>
            </a:r>
            <a:r>
              <a:rPr lang="cs-CZ" i="1" dirty="0" smtClean="0"/>
              <a:t>Clostridium perfringens</a:t>
            </a:r>
            <a:r>
              <a:rPr lang="cs-CZ" dirty="0" smtClean="0"/>
              <a:t> a </a:t>
            </a:r>
            <a:r>
              <a:rPr lang="cs-CZ" i="1" dirty="0" smtClean="0"/>
              <a:t>Clostridium tetani</a:t>
            </a:r>
            <a:r>
              <a:rPr lang="cs-CZ" dirty="0" smtClean="0"/>
              <a:t>.</a:t>
            </a:r>
            <a:endParaRPr lang="cs-CZ" baseline="30000" dirty="0" smtClean="0"/>
          </a:p>
          <a:p>
            <a:r>
              <a:rPr lang="cs-CZ" dirty="0" smtClean="0"/>
              <a:t>Oběh krve byl přerušen svázáním krevních cév na obou koncích rány, aby byl vytvořen stav podobný tomu na bojišti.</a:t>
            </a:r>
          </a:p>
          <a:p>
            <a:r>
              <a:rPr lang="cs-CZ" dirty="0" smtClean="0"/>
              <a:t>Infekce </a:t>
            </a:r>
            <a:r>
              <a:rPr lang="cs-CZ" dirty="0" smtClean="0"/>
              <a:t>byla léčena sulfonamidy a dalšími látkami, aby se prozkoumala jejich účinnost.</a:t>
            </a:r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800" b="1" dirty="0" smtClean="0"/>
              <a:t>Pokusy s mořskou vodou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Od července do září 1944 byly prováděny </a:t>
            </a:r>
            <a:r>
              <a:rPr lang="cs-CZ" dirty="0" smtClean="0"/>
              <a:t>tyto experimenty </a:t>
            </a:r>
            <a:r>
              <a:rPr lang="cs-CZ" dirty="0" smtClean="0"/>
              <a:t>v koncentračním táboře Dachau. Zkoumali tam různé metody, jak přeměnit mořskou vodu na pitnou. </a:t>
            </a:r>
          </a:p>
          <a:p>
            <a:r>
              <a:rPr lang="cs-CZ" dirty="0" smtClean="0"/>
              <a:t>Například 90 Romů trpělo nedostatkem potravy a dostávalo k pití jen mořskou vodu od Dr. Hanse Eppingera.</a:t>
            </a:r>
            <a:endParaRPr lang="cs-CZ" baseline="30000" dirty="0" smtClean="0"/>
          </a:p>
          <a:p>
            <a:r>
              <a:rPr lang="cs-CZ" dirty="0" smtClean="0"/>
              <a:t>Byli </a:t>
            </a:r>
            <a:r>
              <a:rPr lang="cs-CZ" dirty="0" smtClean="0"/>
              <a:t>tak dehydrovaní, že olizovali čerstvě setřené podlahy, aby se dostali k pitné vodě</a:t>
            </a:r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800" b="1" dirty="0" smtClean="0"/>
              <a:t>Pokusy s jedy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Od prosince 1943 do října 1944 byly prováděny pokusy s jedy v koncentračním táboře Buchenwald, aby se </a:t>
            </a:r>
            <a:r>
              <a:rPr lang="cs-CZ" dirty="0" smtClean="0"/>
              <a:t>prozkoumaly jejich účinky . </a:t>
            </a:r>
            <a:r>
              <a:rPr lang="cs-CZ" dirty="0" smtClean="0"/>
              <a:t>Tyto jedy byly tajně podávány pokusným lidem v potravě. </a:t>
            </a:r>
          </a:p>
          <a:p>
            <a:r>
              <a:rPr lang="cs-CZ" dirty="0" smtClean="0"/>
              <a:t>Oběti zemřely v důsledku otravy, nebo byly okamžitě zabity a podrobeny pitvě. V září 1944 byly stříleny jedovatými náboji, trpěly a často zemřely.</a:t>
            </a:r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4800" b="1" dirty="0" smtClean="0"/>
              <a:t>Pokusy se zápalnými bombami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Asi od listopadu 1943 do ledna 1944 byly prováděny pokusy v koncentračním táboře Buchenwald, aby se otestoval vliv různých farmaceutických přípravků na popáleniny fosforem.</a:t>
            </a:r>
          </a:p>
          <a:p>
            <a:r>
              <a:rPr lang="cs-CZ" dirty="0" smtClean="0"/>
              <a:t>Tyto </a:t>
            </a:r>
            <a:r>
              <a:rPr lang="cs-CZ" dirty="0" smtClean="0"/>
              <a:t>popáleniny byly způsobeny vězňům fosforem ze zápalných bomb.</a:t>
            </a:r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800" b="1" dirty="0" smtClean="0"/>
              <a:t>Výškové pokusy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Počátkem roku 1942 byli použiti vězni v koncentračním táboře Dachau Sigmundem Rascherem k experimentům, které měly pomoc německým pilotům, kteří se museli katapultovat ve vysokých nadmořských výškách. </a:t>
            </a:r>
          </a:p>
          <a:p>
            <a:r>
              <a:rPr lang="cs-CZ" dirty="0" smtClean="0"/>
              <a:t>K </a:t>
            </a:r>
            <a:r>
              <a:rPr lang="cs-CZ" dirty="0" smtClean="0"/>
              <a:t>simulaci podmínek v nadmořských výškách až 20 000 </a:t>
            </a:r>
            <a:r>
              <a:rPr lang="cs-CZ" dirty="0" smtClean="0"/>
              <a:t>m se používala nízkotlaká komora. </a:t>
            </a:r>
            <a:r>
              <a:rPr lang="cs-CZ" dirty="0" smtClean="0"/>
              <a:t>Říkalo se, že </a:t>
            </a:r>
            <a:r>
              <a:rPr lang="cs-CZ" dirty="0" err="1" smtClean="0"/>
              <a:t>Rascher</a:t>
            </a:r>
            <a:r>
              <a:rPr lang="cs-CZ" dirty="0" smtClean="0"/>
              <a:t> prováděl</a:t>
            </a:r>
            <a:r>
              <a:rPr lang="cs-CZ" dirty="0" smtClean="0"/>
              <a:t> vivisekce na mozcích obětí, které přežily počáteční experiment. 80 z 200 lidí zemřelo přímo a ostatní byli </a:t>
            </a:r>
            <a:r>
              <a:rPr lang="cs-CZ" dirty="0" smtClean="0"/>
              <a:t>popraveni.</a:t>
            </a:r>
            <a:endParaRPr 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Následky experimentů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Spousta lidí zemřela následkem nacistických experimentů, zatímco mnoho jiných bylo po pokusech zavražděno kvůli pitvě.</a:t>
            </a:r>
            <a:endParaRPr lang="cs-CZ" baseline="30000" dirty="0" smtClean="0"/>
          </a:p>
          <a:p>
            <a:r>
              <a:rPr lang="cs-CZ" dirty="0" smtClean="0"/>
              <a:t>Ti, co přežili, byli často znetvořeni, trpěli trvalou invaliditou, slabými těly a orgány a byli psychicky </a:t>
            </a:r>
            <a:r>
              <a:rPr lang="cs-CZ" dirty="0" smtClean="0"/>
              <a:t>na</a:t>
            </a:r>
            <a:r>
              <a:rPr lang="cs-CZ" dirty="0" smtClean="0"/>
              <a:t>rušeni</a:t>
            </a:r>
            <a:r>
              <a:rPr lang="cs-CZ" dirty="0" smtClean="0"/>
              <a:t>.</a:t>
            </a:r>
            <a:endParaRPr lang="cs-CZ" baseline="30000" dirty="0" smtClean="0"/>
          </a:p>
          <a:p>
            <a:r>
              <a:rPr lang="cs-CZ" dirty="0" smtClean="0"/>
              <a:t>19</a:t>
            </a:r>
            <a:r>
              <a:rPr lang="cs-CZ" dirty="0" smtClean="0"/>
              <a:t>. srpna 1947 byli lékaři chycení spojeneckými silami postaveni před soud v USA </a:t>
            </a:r>
            <a:r>
              <a:rPr lang="cs-CZ" dirty="0" smtClean="0"/>
              <a:t>(Karl </a:t>
            </a:r>
            <a:r>
              <a:rPr lang="cs-CZ" dirty="0" smtClean="0"/>
              <a:t>Brandt et al</a:t>
            </a:r>
            <a:r>
              <a:rPr lang="cs-CZ" dirty="0" smtClean="0"/>
              <a:t>.), </a:t>
            </a:r>
            <a:r>
              <a:rPr lang="cs-CZ" dirty="0" smtClean="0"/>
              <a:t>který je známý jako Proces lékařů. </a:t>
            </a:r>
          </a:p>
          <a:p>
            <a:r>
              <a:rPr lang="cs-CZ" dirty="0" smtClean="0"/>
              <a:t>U soudu se několik lékařů bránilo, že neexistuje žádné mezinárodní právo týkající se zdravotního experimentování.</a:t>
            </a:r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img02.deviantart.net/430e/i/2011/321/2/5/josef_mengele_1_by_kakudanworld-d4gh9w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7858152" cy="60071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Před a během války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Narodil se v Günzburgu v Bavorsku jako nejstarší ze tří synů Karla Mengeleho, úspěšného továrníka, a jeho ženy Wilmy. Měl dva mladší bratry Karla (1912–1949) a Aloise (1914-1974).</a:t>
            </a:r>
          </a:p>
          <a:p>
            <a:r>
              <a:rPr lang="cs-CZ" dirty="0" smtClean="0"/>
              <a:t>Roku</a:t>
            </a:r>
            <a:r>
              <a:rPr lang="cs-CZ" dirty="0" smtClean="0"/>
              <a:t> 1926 mu byla diagnostikována </a:t>
            </a:r>
            <a:r>
              <a:rPr lang="cs-CZ" dirty="0" smtClean="0"/>
              <a:t>osteomyelitida, bakteriální</a:t>
            </a:r>
            <a:r>
              <a:rPr lang="cs-CZ" dirty="0" smtClean="0"/>
              <a:t> infekce </a:t>
            </a:r>
            <a:r>
              <a:rPr lang="cs-CZ" dirty="0" smtClean="0"/>
              <a:t>kostí a </a:t>
            </a:r>
            <a:r>
              <a:rPr lang="cs-CZ" dirty="0" smtClean="0"/>
              <a:t>kostní dřeně, která způsobuje zánět a může vést ke snížení prokrvování </a:t>
            </a:r>
            <a:r>
              <a:rPr lang="cs-CZ" dirty="0" smtClean="0"/>
              <a:t>kostí.</a:t>
            </a:r>
            <a:endParaRPr lang="cs-CZ" dirty="0" smtClean="0"/>
          </a:p>
          <a:p>
            <a:r>
              <a:rPr lang="cs-CZ" dirty="0" smtClean="0"/>
              <a:t>Studoval </a:t>
            </a:r>
            <a:r>
              <a:rPr lang="cs-CZ" dirty="0" smtClean="0"/>
              <a:t>medicínu a antropologii na univerzitě v Mnichově,  Vídeňské universitě a universitě v Bonnu.</a:t>
            </a:r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Wikipedia.org</a:t>
            </a:r>
          </a:p>
          <a:p>
            <a:r>
              <a:rPr lang="cs-CZ" dirty="0" smtClean="0"/>
              <a:t>Google.com</a:t>
            </a:r>
            <a:endParaRPr lang="cs-CZ" dirty="0"/>
          </a:p>
        </p:txBody>
      </p:sp>
      <p:sp>
        <p:nvSpPr>
          <p:cNvPr id="48130" name="AutoShape 2" descr="data:image/jpeg;base64,/9j/4AAQSkZJRgABAQAAAQABAAD/2wCEAAkGBxMTEhUTExIVFhUVFxcXFhgXGB0YGxgYGhcYGB8ZFRsaHiggGBolGx8dITEiJSkrLi4uGh8zODMtNygtLisBCgoKDQ0NDg0NDi0ZFRkrLSstNysrKy03Ky03LSsrNysrLSsrNysrKy0rLSsrNzcrLTcrKystKysrKysrKysrN//AABEIAPEA0QMBIgACEQEDEQH/xAAbAAEAAgMBAQAAAAAAAAAAAAAABQYDBAcCAf/EAEgQAAIBAwIDBgIGBgcIAAcAAAECAwAEERIhBTFBBhMiUWFxMoEHQpGhsfAUI1JywdEVM1NikqLhJDV0grKzwvEWJTQ2Q0TS/8QAFQEBAQAAAAAAAAAAAAAAAAAAAAH/xAAVEQEBAAAAAAAAAAAAAAAAAAAAAf/aAAwDAQACEQMRAD8A7jSlKBSlKBSlKBSlKBSlKBSlKBSlKBSlKBSlKBSlKBSlKBSlKBSlKBSlKBSlKBSlKBSlKBSsF3dJGpZ2AAGT7VCXPENw7OVwNQQ7EfvDzoLFSobs00jI8rscSNlAegG2fn/CpmgUpSgUrWur0IcYycZx6eteLS/DsV0kHGfPbOKDcpWOWZV+JgPc4rRn4yg+EFj7YHzz/KgkqVWp+OSnkFUe2T9p/lWpxbiLyxKNellJLKARr8iCPLqD7+VBcM0qhcM4k8JyuOhZM7f6H1/GrVw/jcUp0glW6Bts+x60EnSlKBSlKBSlKBSlKBSlKBSlKBWK5l0jPXpXqWQKMk4qNZy53O2/y9BighLbMt1MHcsIjGwUo6jJB0nJOl1GCdvrZz8CV7/RUFwilRI0hOrWM4XGdh0xjNSxwMnGBzJ9h16nbatbs1BrZ7lvrEqn7oO5HudvkaCfVQBgDAHKvtKUCsE1zpOME/Zis9R3ErlEI1uASNh1P7o5k+1Bp3MAeXvTkNp0YBOMZJ3HInc74qLueLxpMYW1hwmsYXVqUnGECZYtnpipgajtJGqhwdILaiRj4ZFxzIzyyOlRPDuHiyt3VTrRWdo1VcNpY5WLY+NgTpB2yNI6ZNHiz4hDLEs6OO7k+Fm8GTqK48WDnUCKzOlQZ4HNFZwJszW5Sd0UBu9kD96yLnkAS2nrqCHYAhrE60Giyn09sfk1gcdRyIBHsRms8lupJ1KCTvkjO3p7cv8A3Xl1ojmkSsmpnYrLAdNww3aNsDF0g+tE4AMicjjVjI3sPZ1pe7Jkclg5APMgg9Hz41zup2IBAO4qS4jweKSRZTqV1BXKnGtDzRx9ZfSs2gAAAAAbADYDHT0oq88G4iJowfrDAceR8/Y1v1zYO0ZOGIPULkZwQdzzxkDp86ufZzi3fx7/ANYmzj8G+f4g0EtSlKgUpSgUpSgUpSgUpWOeTSpNBoX90oI1MFGoIuTjLMcADzJO3yqO4pxAoAsWh5WcIFJ5fCTq07ghSD6agTsDXziPBknCa3mXQD/VSvFnOnOoxkE8vPzrHwThBjdndUyC4jIYu2l2yWLMBpLKIwVAP9Xks5OaCWljDAqeR2rXhn7h4YRujeHB5jYnIx61W+1PaZoXCrkgHBCkAk48znA5dDz5VWV7aXAlEvdRlhkJrZmC567acnG1B2RzscDPp51xvtB2ru5pGAlkgVWICIdBBBwdRG+c9DWa67d3rjGqNM/sKfuJOR9tVySQsSzEszHJJ5k0F1h+k1xEi/ozPKFAd3YRqWA3YBQc5Pt8q9cF7QXl/P3TSiFArMe5XDYGBgM2SDkjf32qjVYewdxovYx0cOn2qSP8wFBerDs5HFL3veTSOM4MrggEjBICqBnHnmpST2yeft0z9+PnWYisEki/tb+m5+zfP2UGF4j1Y/IAfiDWFl5/noP45Hyrc5jcY/PXyNa8kY8vz7cqo0ZcHYc+YAGT9grAyk88L59T8gNvv+Vb78sDYeQ2H2Co+SZdQAZS2cEAgnf09OfyoMT7ctvM9T7ny9BgVqutbsgrVkFERfF+IxQqrSvpUkICRzJyd8ZwAPuFbXCL7uJ1kz4fhceanG/uOfyqK4tALmLKKrPG5IRxtrUFWjceRUkZ/vBh0rBwWXXbISCCNSENuw0MyYY9TtvQdlBr7UJ2Pve8t1B+KPwH2HL/AC4+w1N1FKUpQKUpQKUpQK07/fA+f2cq3K0LrBf5Afx/jQYVUE7jIGOfz+/lWZRUZwfisE4IikRmX+sQMGZGOxWReakEEbgcqkBAvln3JP4mg5T2rBNwRuTvsNzz/wDVRo4VOeUExHpG5/hXa7QYG23iblt9YitgUHBZY2U6WUqRzBBBHuDUnwTs7cXWTEo0g4LscKDzx1JPsDW12vu55rp1kiZTGdKDSd12OQceIH0/HNWn6OeHXUWsygpCw8KMMMXyPEAd1GkY355HlQadp9HH9rce4RP/ACY/+NS9r2KtoiHXvGkQ6kLPyYbjZAvXFWhyAMnYCtb9Nj/tE/xCg+IqMAwGQQCNXi2Iz9bNeLuVkQlY2cjkiFQT7a2Vfvr7Z/B6ZbH7utsfLGKyGgqK8eubm1kltI41midkeCTLSDSfhJyoSQjJAIYbgZ5154XeJdd9OJZXgEaL3b+AxyDW0iuqAeIDuxvnBBwcGs3aTh0kMv8ASFquZFXFxEP/ANiIen9qg3U8yNt+RhbizldGvrLLLeaxNFy1RvmOOeMfVkVcOR9YE9eYWLhdn3drFGOYhUZ6ltAyx9S25PmayrjSNOwwMD0rdkHlWjNBzwzKDuQMfxBI+VUaxkBJA6Ej0JHMD2/gfKsMgrO8QAwu2OXv+efuawyefTn8udEV/jHB2djJDM0EpADMu6uBy1r1I6NzFOH8P7mJYg2ojJLH6zElmY8+pJ61LOM79OnQn+S+vM9POtJzgnG2MMPTn/LPzoJnsJcaZnjyTrXPluh6D1BPU8qvVcx4HNovIv3yv+IFf4106lUpSlQKUpQKUpQKieJ8pNz8LciQfh6Ebg+oqWqMusBmzyzv88UFT4Zbk3eY7uN5Y+8DpLEhkMBlCn9ZHoOdSbFg3rnnVuVyc4GRuOe5xtsDtz9aq3Zbhk8czNJFCqqpTvUOXum/VhZJRgaCEQAqfrMcbDezQvgYwSQTsPcnO+330GeBcDfnuT7k5NZhWKNsgEcjvWDiokMEwi/rDFJ3f7+g6f8ANigwR8dEjOtvG0/dsUd1KrGrjmmtj4mHXSGAOxIO1a/Ce1Mc07WrxyQXCDPdS6fGv7UTKSrr7HOx22NR/wBFcyHhkAQY094rDqHEjE59TkH5itPtlb6+K8LMf9aGlZ8dIUKElvIbso9WxQW+8GWjB5F9x54ViAfmM/KszV5uI9Q2OCDlTzwR+I6exNYDEzfGRgfVUnHuTtn2/HoGY14NYWGgggnSSAQSTgk4BXPTOARy3z75TQeDWuxA8KryHIYAA9eg9ufpWwa1842I5kkHzJ3w3kegPoOVUa8it+0o9ACfvJH4VrhiQc8wSNuuDj5VuOa0TCAMbsB+0c/aBgH55oNd5M/CNXtyHueQ9uda5XYZ3xtjoMbdfi+fptW3Ifz/ACrUfmfXf5j+Y/6fWiMEpqPvpgg1EZIxjAyck/VHU9fvqQmTGM5HXA2PzyNvaoTjsyooJkCMDqTI1E4ByAgILeEnYe/Sg8cHuCZYmyGxKpBAx4dYZTuT9XH+ldirjXAIz3qJjGJYlx5eGPAJ5E4rstKpSlKgUpSgUpSgVHXy+L1yp+WR9+1SNad+Nwfl/H+dBrrWQGo6y4nHKzqjMGRmUhkZM6W0kpqA7xNW2pcjPWtwM3kD8/8ASgyWx29iw+xiKzexwa04GbBwF+Jup8z6edZRr81HyJ/iKCndn7e+/Slm/QEtEkfVcgXGsSnQw1CIeFW1ENqwGOncmt3ifZm7kuZpYr8QRy6QdMKvLpVFXR3jEFV1amAGw1k8yas6ueRx6Efy6UnlwpP5G/M48udB5sYO7ijjLFiiKmojBbSoGogcicZr3JIBzIHucVjCZ3LE+3hHyxv9pNelAHIAewx+FBr3coKNjJ22wCRtvzAxWRpfJW/wkfjivF+36tvQE/ZvWV6DCWY/Vx+8R/45P4VjZcbk5Iz6AbfVHt55NZ8VgkNBBw9oYpLhraMOZEGqTUjRhVyo+uAzE5GMDB8xUF224lLDJb4mIieVRKqjB7vUASX+JevIjPyNeuNnueL2svIXETwN7r4h95T7Kw9qbTv7C5lI3dRInmIojqQfNdT46GQiqLLJtt5VrOawcJvhNBFJkEtGjMM5wSNwfnkfKsshojWlJ9MepOfcAAj7xUdxBQysPMEe2QR+FbsrbfL8/fUfdHY/PHvQZuzcGq7jH7Ugf/AA3/jXVq5/2CtdVwz9I0+xnOB9waugVFKUpQKUpQKUpQKxXMepSPmPestKCh380sJdu8gMYdZI+9buWQyk/DLurAvqXQQpI5tvtO8Ivu+hSXu3j1jUFfSSAeR8JI3G/n5gHavfE7HLg7Y3xt6hgR6hgPkTWlwCB4kMMjayjEh9IQMrkvso2UKxZAudgq+dBJWx2I8mb8cj7iKzg1rlN8gkHryOfcGvL5UaskkbnPUeg5A+WKDO/POCdtgCNvXcgfn1prbouP3j/AZz9tfGfAJwTtnA5n2zVP4bxF1upHUM3elpLlG1gwxovdwRRR9Z3CliNO+++ApIXGJNIx7ny5nOw6CvRNc6Tis8UcA72QSS3czymV+7iiKiR2tO8dW0oDgatJBCsVO610FXyAdtx0OR8j1FB9cAgg8jsa1lkcDTpLEbasgA+pPMHzGOdZyaxSOc4HPnk8gPM+ft/I0GJrcHdwGPqNh6KD8IryG23OcEjJ9Dtnz2x9lemH95v8v/APNYWPQfnfO9UVvtnweS67lYwo7uUSFnPh04IKgDxEk48hgc6kbmASIY5PECMOFBAIPQgEnT577+xxW2xzn03x58/u9vMfPBI/Tp5DYfZQasUSINCIqBfqqukAegG3T7qxTPXuTOSdugG45DffrzJ6Vqyv8An+VEa8nXyO+PX08gfzjO8RxS9CYyCSTgKuMnkNs4/PKpKV9j+fz/AK1F8K4K11fxjUQBksF6RAEeI+ZJOMbeeaDpfYex7u2DEeKU6/8Al5L8sb/81WGviKAAAMADAHkK+1FKUpQKUpQKUpQKUpQYrmLUMdelQ8Y0jHlt9n8ana0r+2z4l59R5/60GhId18s/wOM+Y/jisjYIwRz8tv8A18sVoRXSSalVtwSCORBVsZAYcgw5jbas8cpPUAjmMffz5VRtaqoZswJnieSS6ZpJUImbudVwsUNwrQtEAFYQlgGIJBRdJRQRV21n0r4zDbIGx264ODy222z9pqCiceiInnKA98k9rdogjMkgV1WNxHjK4GiQnYgnryq68NudS6f1xK/Xlj7svnO+NKj5YHTas+usayZ3z9nP555e1BmZq1Wlw53+JR9qljj5hs/8pr0zDy+3f8awzMSMA45EehByNuu9Ue2fPLf23/CsT58se+341i/SSdmBB+0Hr4T/AAODWKSSg9uRseZByPIH3O5+6qTxH6QLeN3j0SsUZkyAuCVODjLZ556dKtUktVvtcVW0uCFXUyaeQySxCj55NBKrch1VxyZQwz5EZ3rWmf1oPCoX9kAfYMVpv5b7efQUR8uJavvYfs9+jRM77zTHU5PMD6qegA6fjjNRnY3s/qIuJRsN4lPXyc+nl9vlm8UUpSlQKUpQKUpQKUpQKUpQKUpQQPH+C6x3kO0qsr7dcEZxkgZZcqc8wR5CoiO/DHT8MinGDt+P1SdvMHAIB2q61HcR4NFMwcqBIucPjfcYIPmMUESs1eu9/P3VrXlnLFzGR0bmPt5/I/bWp+kY5/b0+flVG5c8RiQgPKiE8gxC59ssM16SZT4lIOeoOx+yobibLgk+HUNLOGCEKM4Gog4O5wdsEnBBrF/Slvn40VtIYnIBUbD9YwOF323O/rQTkk+PtA+ZOB99Y3l9fuz/ACqAsuNRzSSRK4k0BW7xCCu5OxK7CRSMkeoPmBtux/bPyAH5+WKDdeUfP88h7VrSS1rOi+XzPP7TvXh5dhnngE+/n8+fzojI8laF/Csi6XGoAq2OmVORn5gH5V5ubxVwDzPIcyfz5184fw64uyO7jdU6lvBg56kHbbpz368qD5LJVm7N9lyxEtwMKN1jPX1cdB6devkZXs/2WSDDyN3su25+Ff3F5Z/vc/blVhopSlKgUpSgUpSgUpSgUpSgUpSgUpSgUpSgGo274LE+4Gk+a7fdyqSpQVSfs5KpOhlYeW6nryG439xyqNPC5kz/ALOw89IBz/hJzV9pQc4njlAP6t89BpI+W+1asDzMcGCUeuMjPyxn5V1GlBzlOFXD8oX+Y0/9WK27XsjO2NehB6sXP2cvvq90oIGx7KQJu4Mjf3th/hHT0OanEQAAAAAcgNgPavVKBSlKBSlKBSlKBSlKBSlKBUbx1roRk2ghZwCdMurDbbAFT4Tnqc1JUoOdfRj25uuJtLrS3iEDASRgOZPEGwRk4XxDG+eR5bV47e9t73h1zCjRWxt7h9KTNrAj8QB70A8wpDbc8HHKq1xX/wCTdokn5WnEMh+gUuwD5yfqy6ZCeiuQK6P9IvZgcQsZbfA7wDXCT0lXOnfoDupPkxoMHbvj11Y2YuUEDsuhXRg/6yR2RQINLZ5ljg5267VKcNa+a21Si3S5bSQoDsiZ0kq/iyzDxDIIHLn15j9GV9NxV7VLgfq+EqC4Y7y3JLJCzqd/BGpOc515866J9IHGmtbKRot55SsFuoxlppTpXTnmRu3/ACmghuxnaPiV7JKWitEggnaFpAZGMpRsMYRkeHHJj1I2O+L5VPazm4VwtVtVhcWkDvKJCy6yql3KFc4LNqO/mOVe/o77RXPELdbqWOGOKTWEVGZnyr6MtkAAZDbDPT2oLbSud8S7Y8Qi4nDw3ubRnnTvEk1yBQgEhOoac6v1bbDI5bjO0x2t49eQS20NrDDPLOSCjMylQoy0pIBAiGwJO+SAMk4oLZSoyP8AS+4Or9HE+dgNZjxtsT8RPPfHltVU7C9r72/nuI2ht40tZe6lId2LNlh+ryAMeHmfsoL9SqJ9IHa674e8OiG3kjuJRFHqZ1ZWIHx4BBGc7j0rL2p7U3nDoluLi3hmg1KspgdlePUcBgrjDjO3Mbke4C7UqtdqOOzRWRvbQQyxrCZz3hYa00hwYyoPNcnceXKozs1x7id7ax3UcNkqyglVeWXOxK+LEZA3HTNBeKVX+zPF7i5tpDJHHFcxySxMmSyK6/Dk8ypUq2RzDDFV3g3a+/nv7mwENorWwBeTVIQwOnGkYBzvvnl60HQqVSuN9r7nh5V761Q2zMFNxbOz90TsO9idQQp81J5Y3JAq0yztJCHtmjYuqtGzElGU4OcruQV5EelBuUrn/Yntle311cwNDbRizkEcxDuxY6pF/VZUbeBtzjpt5dAoKz9IfaxeGWbXBUO5ZUjQnTqZj54OMKGb5Y61N8J4glxDFPGcpKiyL7MARn13qpXlivEr65jkGbe0ga2HrcXCfrGU5+JItK+hkaor6DOIuLefh8x/XWMzRkf3GZuRPPDh/lpoOm0pSgUpSgUpSgpH0wdmf07h0gVcywfroscyVB1KPPUudvPTUR2T+kQHgZun8dxbgQFNy0k2yxbczrypJH97yrp1cj7OfRc8HGZZiMWKOLiBAw0tL4tAKDl3RZ8E7jw45mggLCCbgPFraS4kLR38YFy5IwJmIMh2wMJIVbUR8LnzNdGnH6bxhV5wcNTW3k11MPCMYwdEWWyDsWFZPpW7KHiNg8cagzxkSw74ywyCmTt4lJG+2cE8q2vo64A9nZIkxLXEhMtwxOomV8ZDNk6iqhVznfTQbvbb/d17/wALcf8Aaeq79B/+5rb3m/78lTnbnv2s5obe2ed54pYhpaNAhdCoLmR123+rnl0qG+iWyurWyjs7q0kiaLvG7zXE6NqkLADRIWDeLquPCd+QoKx23lmXtPYtBGssos20I792rHF5zbBxtk8t8Y2zkTn0T8aW5Ny1xkcSWQrcq4wURWIRIR9WFRtjnq1E51AmM4tYcQk43bcSXhk3cwRGIqZrYSNkTAsAJiNu85Z309M1IfSD2UuTPDxPhkeL1GVZUJRRLHp//LlgrEYCnfJBGD4RQdHrlv0L/wD1HGP+Mb/rlq9WnFbg25lksJklGB3AkhdmO2Sj94EKjJ+IqfCduWaR9GHDL+0uLw3NhIiXc/eq6ywOI8lziQCTVjxDdQfag8fTs2F4cQC2LxDgYyduQyQM+5FSPb2C64nb/oUFpLEsroZZp9CrGitr2CuWdsgbAY9a1PpW4ZfXj2yW1i8i206zGQywor4A2QNJq8xkgcutdC4bcvJGGeF4WOco5RmHzjZlIPvQV7tnZLBwW5hT4IrN41z+ykWkfcKqHYu44kvBrXuYoO68A1rLIZ+7NxhysfdBchdX1+Qzudqun0hpcSWU1vbWrzvPFJGCrxIqZAGXMjqeRJGkHlvioTsLLf2djBay8KnZ4gykpNbFTl2YEZmB5HyoOgBQM7c9z69N65f2L/8AuPi37kf4R1b+zdxemO5mu7dkdpWaG3WSNysSxoqqrBgmpmDHdgMt0FU3s7ZcQg4teXz8MmMVyoChZrYuunSBqBmA3APXb1oLl9IkCvwu+DAEC2mbfzRC6n5MAahfoQmZuD2+ok6TKqk7+ESvgew5fKsnaiLiHEIWtIrY2ccuFlmneNmEefEsUcLvkkbZZl2z55Fg4dw9LCzSG3heVYVCqiFA7kndiXZE1EkuTkdcdBQUD6HP948d/wCKH/euq6J2m4ylnazXL/DEhbHLU3JV92YhfnVA+jbhV/aXt/LcWEipfTCRWWWB+6HeTN+sAlyRiT6oJ25Vudul4jdTW0cfDZGtIbhJZszQK0wjbwhV734PrYbBO3w4oMnZHs5xWC2X/bLZHlLTyh7Yu/eynW+thKoYgnGcdKrM0dxwvtBbz3EsbpxFTFI0cZjXV4EHhLtghu6JbP1m5V2CxuGkQO0TxMc5SQoWXBI3MbMu/PZjsR12rn30xcFur+BYLayleSORZEm7yFE+EggapA55/sjcA523DpNKg+yl/dyRKt5aPBMqKHYvE6O3IlO7diPPBAxnGTU5QKUpQK8TSqilmYKoGSScADzJPIV7rDdWySKUddSnGQeRwQcHzG2468qDF/SkH9tF/jX+dfbPiMMpYRSpIUID6GDaSRkBscjjfFVea0j/AKcj/Vp/u6b6o6XMP8z9prUsrmaG64sbaCN9EsLnW/dLtZRHC6VYlifMAb5z0oL7Xwmq1/8AGEbJaFQqvdwi4AkbSI49KEliActl1UAc99xipDs1xn9KiZzGUZJJImG5UlGxrjYga0YYYHA50G1/SsH9vF/jX+dbanO43BrnnCJRHLxUCxadTdnJURaBmCDIcM4cjck6VbYnmdqlX4zPDcnh1taJJ3NrHLEzzkBkDd1pkJjJV8qcfFnYkjfAW+lVHiHbUJ+kmNEcWraGUyESSuqqzrCoU50hsDONTBl8IGo7N/2rUTPDEIy0cSSMZXMYzIGKRrhWOohSWOPCCuzZwAsUsqqCzEKBzJOAPcmsC8ShJwJoyTyGtf51j4Pfi5t4ptDIJUVijjDLkbqw8wdq5/8AR6iPw62t2sXaN5rhe+Aj0JpuJ3VhhjIpVlAB0jBA35UHTqVXLvj1wL5rOO2jY9wJ0kaYqMd4EIkAjJUg5wF1Z8Pw7kYbTtcWtopGhAnluHtFiD5XvkkkRj3mnaMKjOTpzgYAJwCFppVV432hvLeC6lNkrC20uD3ulZotOp3TwllZN8qw3AyCeVSMnF37yIIsTRNEZpZO8I7tBjBUBDrDZOMldkbyoJgnG5rW4fxGKddcMiyIGK6kORkbEZHlUTw3jk8y20yWwMFyc57zxxxMjOkrqRghsAFQcrqG7VCcA4wLa2uG063k4pdQxJnTrlku3VQWwdK8yTg4VScHkQvdKgG43MtybV4U714Wmt2EhEcmggMjnQWjYFlOQGBBzzGKiIe28v6DDxCS1VLZ9Bl/W6pI1dwneBQmGUEgnxA6TnAI00F2r4zADJOANyaq/F+1wje5SJY3a1UaleTQZJCgk7qIBWydJHiO2WAwd8bUPaEzSRxQR5ZrdLlzKSndpJkIrAAkyMQ3h2wFJJ5AhKWXE4Zk72KVHjyV1qwK5B0kA8jvt71t1zSxvTHwuR5bWGYHiEwljZzpUvflQUJjPeaZCp3C5Aztyq19o+PyWyTyCFdEEQk1SyCMSnDkxxHB8QC8z1YDzICwUrDZXKyxpIudMiq6554YAjPyNZqBSlKBSlKCuScIuDxJbwGLu1ga30ZbVpaVZC+rGM+EDTjz3328W3BLhZL98w/7YVKDLeArCsPi28Q0rq2xvt6izUoKZadlbiFbGSKWLv7OD9GYEN3c8OEGCfijbKBgRnfzFWy1Emn9YULnfC5Cj0ydz77Z8hyrPSgr/ZrhE8Et08piK3Mxm8BbKHQkejceIYXOrbfp5fF4PMOJNeZj7trdbfRltWFkaQPnGM5YjT7HPSrDSgrHDuBXFtNcm3kiMNzK05WQNqilcAOV0nEisRq05XBJ3r2/A54r2S7t3jIuEjSeOUEZaLIWRGXODpOCuN8DerJSgwYkEfNGkx6opb/MVH21V+z3A720shaxvbl170rKdeA0kjyZ0Y3wW5aulW+lBXLfgk6XwudaNGtqLbDFjIxDa+8ZsYyTsR889Ki17H3HcKvfRpPDePeQOFZk1SPIzRyqcEoQ7LkEHkdsb3elBoWwk0MbkxAEY0rkoByOWbGrOfIDkPUwvYjggjsyjuZFk1pGTzFoGdYEzjOBEQ2++XarDf2MU6GOaNJYzjKSKHU4IIyGGDuM1sUFc7N8Ku7aKO2MsTxQDSj4YSPGowiMPhQjYFxnIHwgnIjU7HStA8byRrKL1r63kUMwSUytLpdTjUoyV2IyGPLrdaUELDwqR7pLqfQGiieKNIyWAMjKXdmYKSSEUBcbeLdsjTVOyHCZbvg9nbyd2tu0cRkILF3jVg/d6SAEzgAtqbbVgDII6DPCrqUcBlYYIPIjyNYeG8Nht07uCJIkyTpRQqgnngDYUEJDwS4gu7ie3kjMV0UeSOUMDHKqBNcbL8QZQMocbgYYcq9z8FnW8F3DJGWeBYJ0cEK2hmZZU05IYFmGk7EEbjnVipQUeTshdGylte/gYyXRuA2hl0j9JFzpI1HWSwx9XAPXnW3fdm7iSa6cyRYuoFhUsGZrb9WyusI2DozHVzQ556sAC20oI/s/aSRW0MUpQvHGiEpnSdKhcjO++M+mcb86kKUoFKUoFKUoFKUoFKUoFKUoFKUoFKUoFKUoFKUoFKUoFKUoFKUoFKUoFKUoFKUo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8132" name="AutoShape 4" descr="data:image/jpeg;base64,/9j/4AAQSkZJRgABAQAAAQABAAD/2wCEAAkGBxMTEhUTExIVFhUVFxcXFhgXGB0YGxgYGhcYGB8ZFRsaHiggGBolGx8dITEiJSkrLi4uGh8zODMtNygtLisBCgoKDQ0NDg0NDi0ZFRkrLSstNysrKy03Ky03LSsrNysrLSsrNysrKy0rLSsrNzcrLTcrKystKysrKysrKysrN//AABEIAPEA0QMBIgACEQEDEQH/xAAbAAEAAgMBAQAAAAAAAAAAAAAABQYDBAcCAf/EAEgQAAIBAwIDBgIGBgcIAAcAAAECAwAEERIhBTFBBhMiUWFxMoEHQpGhsfAUI1JywdEVM1NikqLhJDV0grKzwvEWJTQ2Q0TS/8QAFQEBAQAAAAAAAAAAAAAAAAAAAAH/xAAVEQEBAAAAAAAAAAAAAAAAAAAAAf/aAAwDAQACEQMRAD8A7jSlKBSlKBSlKBSlKBSlKBSlKBSlKBSlKBSlKBSlKBSlKBSlKBSlKBSlKBSlKBSlKBSlKBSsF3dJGpZ2AAGT7VCXPENw7OVwNQQ7EfvDzoLFSobs00jI8rscSNlAegG2fn/CpmgUpSgUrWur0IcYycZx6eteLS/DsV0kHGfPbOKDcpWOWZV+JgPc4rRn4yg+EFj7YHzz/KgkqVWp+OSnkFUe2T9p/lWpxbiLyxKNellJLKARr8iCPLqD7+VBcM0qhcM4k8JyuOhZM7f6H1/GrVw/jcUp0glW6Bts+x60EnSlKBSlKBSlKBSlKBSlKBSlKBWK5l0jPXpXqWQKMk4qNZy53O2/y9BighLbMt1MHcsIjGwUo6jJB0nJOl1GCdvrZz8CV7/RUFwilRI0hOrWM4XGdh0xjNSxwMnGBzJ9h16nbatbs1BrZ7lvrEqn7oO5HudvkaCfVQBgDAHKvtKUCsE1zpOME/Zis9R3ErlEI1uASNh1P7o5k+1Bp3MAeXvTkNp0YBOMZJ3HInc74qLueLxpMYW1hwmsYXVqUnGECZYtnpipgajtJGqhwdILaiRj4ZFxzIzyyOlRPDuHiyt3VTrRWdo1VcNpY5WLY+NgTpB2yNI6ZNHiz4hDLEs6OO7k+Fm8GTqK48WDnUCKzOlQZ4HNFZwJszW5Sd0UBu9kD96yLnkAS2nrqCHYAhrE60Giyn09sfk1gcdRyIBHsRms8lupJ1KCTvkjO3p7cv8A3Xl1ojmkSsmpnYrLAdNww3aNsDF0g+tE4AMicjjVjI3sPZ1pe7Jkclg5APMgg9Hz41zup2IBAO4qS4jweKSRZTqV1BXKnGtDzRx9ZfSs2gAAAAAbADYDHT0oq88G4iJowfrDAceR8/Y1v1zYO0ZOGIPULkZwQdzzxkDp86ufZzi3fx7/ANYmzj8G+f4g0EtSlKgUpSgUpSgUpSgUpWOeTSpNBoX90oI1MFGoIuTjLMcADzJO3yqO4pxAoAsWh5WcIFJ5fCTq07ghSD6agTsDXziPBknCa3mXQD/VSvFnOnOoxkE8vPzrHwThBjdndUyC4jIYu2l2yWLMBpLKIwVAP9Xks5OaCWljDAqeR2rXhn7h4YRujeHB5jYnIx61W+1PaZoXCrkgHBCkAk48znA5dDz5VWV7aXAlEvdRlhkJrZmC567acnG1B2RzscDPp51xvtB2ru5pGAlkgVWICIdBBBwdRG+c9DWa67d3rjGqNM/sKfuJOR9tVySQsSzEszHJJ5k0F1h+k1xEi/ozPKFAd3YRqWA3YBQc5Pt8q9cF7QXl/P3TSiFArMe5XDYGBgM2SDkjf32qjVYewdxovYx0cOn2qSP8wFBerDs5HFL3veTSOM4MrggEjBICqBnHnmpST2yeft0z9+PnWYisEki/tb+m5+zfP2UGF4j1Y/IAfiDWFl5/noP45Hyrc5jcY/PXyNa8kY8vz7cqo0ZcHYc+YAGT9grAyk88L59T8gNvv+Vb78sDYeQ2H2Co+SZdQAZS2cEAgnf09OfyoMT7ctvM9T7ny9BgVqutbsgrVkFERfF+IxQqrSvpUkICRzJyd8ZwAPuFbXCL7uJ1kz4fhceanG/uOfyqK4tALmLKKrPG5IRxtrUFWjceRUkZ/vBh0rBwWXXbISCCNSENuw0MyYY9TtvQdlBr7UJ2Pve8t1B+KPwH2HL/AC4+w1N1FKUpQKUpQKUpQK07/fA+f2cq3K0LrBf5Afx/jQYVUE7jIGOfz+/lWZRUZwfisE4IikRmX+sQMGZGOxWReakEEbgcqkBAvln3JP4mg5T2rBNwRuTvsNzz/wDVRo4VOeUExHpG5/hXa7QYG23iblt9YitgUHBZY2U6WUqRzBBBHuDUnwTs7cXWTEo0g4LscKDzx1JPsDW12vu55rp1kiZTGdKDSd12OQceIH0/HNWn6OeHXUWsygpCw8KMMMXyPEAd1GkY355HlQadp9HH9rce4RP/ACY/+NS9r2KtoiHXvGkQ6kLPyYbjZAvXFWhyAMnYCtb9Nj/tE/xCg+IqMAwGQQCNXi2Iz9bNeLuVkQlY2cjkiFQT7a2Vfvr7Z/B6ZbH7utsfLGKyGgqK8eubm1kltI41midkeCTLSDSfhJyoSQjJAIYbgZ5154XeJdd9OJZXgEaL3b+AxyDW0iuqAeIDuxvnBBwcGs3aTh0kMv8ASFquZFXFxEP/ANiIen9qg3U8yNt+RhbizldGvrLLLeaxNFy1RvmOOeMfVkVcOR9YE9eYWLhdn3drFGOYhUZ6ltAyx9S25PmayrjSNOwwMD0rdkHlWjNBzwzKDuQMfxBI+VUaxkBJA6Ej0JHMD2/gfKsMgrO8QAwu2OXv+efuawyefTn8udEV/jHB2djJDM0EpADMu6uBy1r1I6NzFOH8P7mJYg2ojJLH6zElmY8+pJ61LOM79OnQn+S+vM9POtJzgnG2MMPTn/LPzoJnsJcaZnjyTrXPluh6D1BPU8qvVcx4HNovIv3yv+IFf4106lUpSlQKUpQKUpQKieJ8pNz8LciQfh6Ebg+oqWqMusBmzyzv88UFT4Zbk3eY7uN5Y+8DpLEhkMBlCn9ZHoOdSbFg3rnnVuVyc4GRuOe5xtsDtz9aq3Zbhk8czNJFCqqpTvUOXum/VhZJRgaCEQAqfrMcbDezQvgYwSQTsPcnO+330GeBcDfnuT7k5NZhWKNsgEcjvWDiokMEwi/rDFJ3f7+g6f8ANigwR8dEjOtvG0/dsUd1KrGrjmmtj4mHXSGAOxIO1a/Ce1Mc07WrxyQXCDPdS6fGv7UTKSrr7HOx22NR/wBFcyHhkAQY094rDqHEjE59TkH5itPtlb6+K8LMf9aGlZ8dIUKElvIbso9WxQW+8GWjB5F9x54ViAfmM/KszV5uI9Q2OCDlTzwR+I6exNYDEzfGRgfVUnHuTtn2/HoGY14NYWGgggnSSAQSTgk4BXPTOARy3z75TQeDWuxA8KryHIYAA9eg9ufpWwa1842I5kkHzJ3w3kegPoOVUa8it+0o9ACfvJH4VrhiQc8wSNuuDj5VuOa0TCAMbsB+0c/aBgH55oNd5M/CNXtyHueQ9uda5XYZ3xtjoMbdfi+fptW3Ifz/ACrUfmfXf5j+Y/6fWiMEpqPvpgg1EZIxjAyck/VHU9fvqQmTGM5HXA2PzyNvaoTjsyooJkCMDqTI1E4ByAgILeEnYe/Sg8cHuCZYmyGxKpBAx4dYZTuT9XH+ldirjXAIz3qJjGJYlx5eGPAJ5E4rstKpSlKgUpSgUpSgVHXy+L1yp+WR9+1SNad+Nwfl/H+dBrrWQGo6y4nHKzqjMGRmUhkZM6W0kpqA7xNW2pcjPWtwM3kD8/8ASgyWx29iw+xiKzexwa04GbBwF+Jup8z6edZRr81HyJ/iKCndn7e+/Slm/QEtEkfVcgXGsSnQw1CIeFW1ENqwGOncmt3ifZm7kuZpYr8QRy6QdMKvLpVFXR3jEFV1amAGw1k8yas6ueRx6Efy6UnlwpP5G/M48udB5sYO7ijjLFiiKmojBbSoGogcicZr3JIBzIHucVjCZ3LE+3hHyxv9pNelAHIAewx+FBr3coKNjJ22wCRtvzAxWRpfJW/wkfjivF+36tvQE/ZvWV6DCWY/Vx+8R/45P4VjZcbk5Iz6AbfVHt55NZ8VgkNBBw9oYpLhraMOZEGqTUjRhVyo+uAzE5GMDB8xUF224lLDJb4mIieVRKqjB7vUASX+JevIjPyNeuNnueL2svIXETwN7r4h95T7Kw9qbTv7C5lI3dRInmIojqQfNdT46GQiqLLJtt5VrOawcJvhNBFJkEtGjMM5wSNwfnkfKsshojWlJ9MepOfcAAj7xUdxBQysPMEe2QR+FbsrbfL8/fUfdHY/PHvQZuzcGq7jH7Ugf/AA3/jXVq5/2CtdVwz9I0+xnOB9waugVFKUpQKUpQKUpQKxXMepSPmPestKCh380sJdu8gMYdZI+9buWQyk/DLurAvqXQQpI5tvtO8Ivu+hSXu3j1jUFfSSAeR8JI3G/n5gHavfE7HLg7Y3xt6hgR6hgPkTWlwCB4kMMjayjEh9IQMrkvso2UKxZAudgq+dBJWx2I8mb8cj7iKzg1rlN8gkHryOfcGvL5UaskkbnPUeg5A+WKDO/POCdtgCNvXcgfn1prbouP3j/AZz9tfGfAJwTtnA5n2zVP4bxF1upHUM3elpLlG1gwxovdwRRR9Z3CliNO+++ApIXGJNIx7ny5nOw6CvRNc6Tis8UcA72QSS3czymV+7iiKiR2tO8dW0oDgatJBCsVO610FXyAdtx0OR8j1FB9cAgg8jsa1lkcDTpLEbasgA+pPMHzGOdZyaxSOc4HPnk8gPM+ft/I0GJrcHdwGPqNh6KD8IryG23OcEjJ9Dtnz2x9lemH95v8v/APNYWPQfnfO9UVvtnweS67lYwo7uUSFnPh04IKgDxEk48hgc6kbmASIY5PECMOFBAIPQgEnT577+xxW2xzn03x58/u9vMfPBI/Tp5DYfZQasUSINCIqBfqqukAegG3T7qxTPXuTOSdugG45DffrzJ6Vqyv8An+VEa8nXyO+PX08gfzjO8RxS9CYyCSTgKuMnkNs4/PKpKV9j+fz/AK1F8K4K11fxjUQBksF6RAEeI+ZJOMbeeaDpfYex7u2DEeKU6/8Al5L8sb/81WGviKAAAMADAHkK+1FKUpQKUpQKUpQKUpQYrmLUMdelQ8Y0jHlt9n8ana0r+2z4l59R5/60GhId18s/wOM+Y/jisjYIwRz8tv8A18sVoRXSSalVtwSCORBVsZAYcgw5jbas8cpPUAjmMffz5VRtaqoZswJnieSS6ZpJUImbudVwsUNwrQtEAFYQlgGIJBRdJRQRV21n0r4zDbIGx264ODy222z9pqCiceiInnKA98k9rdogjMkgV1WNxHjK4GiQnYgnryq68NudS6f1xK/Xlj7svnO+NKj5YHTas+usayZ3z9nP555e1BmZq1Wlw53+JR9qljj5hs/8pr0zDy+3f8awzMSMA45EehByNuu9Ue2fPLf23/CsT58se+341i/SSdmBB+0Hr4T/AAODWKSSg9uRseZByPIH3O5+6qTxH6QLeN3j0SsUZkyAuCVODjLZ556dKtUktVvtcVW0uCFXUyaeQySxCj55NBKrch1VxyZQwz5EZ3rWmf1oPCoX9kAfYMVpv5b7efQUR8uJavvYfs9+jRM77zTHU5PMD6qegA6fjjNRnY3s/qIuJRsN4lPXyc+nl9vlm8UUpSlQKUpQKUpQKUpQKUpQKUpQQPH+C6x3kO0qsr7dcEZxkgZZcqc8wR5CoiO/DHT8MinGDt+P1SdvMHAIB2q61HcR4NFMwcqBIucPjfcYIPmMUESs1eu9/P3VrXlnLFzGR0bmPt5/I/bWp+kY5/b0+flVG5c8RiQgPKiE8gxC59ssM16SZT4lIOeoOx+yobibLgk+HUNLOGCEKM4Gog4O5wdsEnBBrF/Slvn40VtIYnIBUbD9YwOF323O/rQTkk+PtA+ZOB99Y3l9fuz/ACqAsuNRzSSRK4k0BW7xCCu5OxK7CRSMkeoPmBtux/bPyAH5+WKDdeUfP88h7VrSS1rOi+XzPP7TvXh5dhnngE+/n8+fzojI8laF/Csi6XGoAq2OmVORn5gH5V5ubxVwDzPIcyfz5184fw64uyO7jdU6lvBg56kHbbpz368qD5LJVm7N9lyxEtwMKN1jPX1cdB6devkZXs/2WSDDyN3su25+Ff3F5Z/vc/blVhopSlKgUpSgUpSgUpSgUpSgUpSgUpSgUpSgGo274LE+4Gk+a7fdyqSpQVSfs5KpOhlYeW6nryG439xyqNPC5kz/ALOw89IBz/hJzV9pQc4njlAP6t89BpI+W+1asDzMcGCUeuMjPyxn5V1GlBzlOFXD8oX+Y0/9WK27XsjO2NehB6sXP2cvvq90oIGx7KQJu4Mjf3th/hHT0OanEQAAAAAcgNgPavVKBSlKBSlKBSlKBSlKBSlKBUbx1roRk2ghZwCdMurDbbAFT4Tnqc1JUoOdfRj25uuJtLrS3iEDASRgOZPEGwRk4XxDG+eR5bV47e9t73h1zCjRWxt7h9KTNrAj8QB70A8wpDbc8HHKq1xX/wCTdokn5WnEMh+gUuwD5yfqy6ZCeiuQK6P9IvZgcQsZbfA7wDXCT0lXOnfoDupPkxoMHbvj11Y2YuUEDsuhXRg/6yR2RQINLZ5ljg5267VKcNa+a21Si3S5bSQoDsiZ0kq/iyzDxDIIHLn15j9GV9NxV7VLgfq+EqC4Y7y3JLJCzqd/BGpOc515866J9IHGmtbKRot55SsFuoxlppTpXTnmRu3/ACmghuxnaPiV7JKWitEggnaFpAZGMpRsMYRkeHHJj1I2O+L5VPazm4VwtVtVhcWkDvKJCy6yql3KFc4LNqO/mOVe/o77RXPELdbqWOGOKTWEVGZnyr6MtkAAZDbDPT2oLbSud8S7Y8Qi4nDw3ubRnnTvEk1yBQgEhOoac6v1bbDI5bjO0x2t49eQS20NrDDPLOSCjMylQoy0pIBAiGwJO+SAMk4oLZSoyP8AS+4Or9HE+dgNZjxtsT8RPPfHltVU7C9r72/nuI2ht40tZe6lId2LNlh+ryAMeHmfsoL9SqJ9IHa674e8OiG3kjuJRFHqZ1ZWIHx4BBGc7j0rL2p7U3nDoluLi3hmg1KspgdlePUcBgrjDjO3Mbke4C7UqtdqOOzRWRvbQQyxrCZz3hYa00hwYyoPNcnceXKozs1x7id7ax3UcNkqyglVeWXOxK+LEZA3HTNBeKVX+zPF7i5tpDJHHFcxySxMmSyK6/Dk8ypUq2RzDDFV3g3a+/nv7mwENorWwBeTVIQwOnGkYBzvvnl60HQqVSuN9r7nh5V761Q2zMFNxbOz90TsO9idQQp81J5Y3JAq0yztJCHtmjYuqtGzElGU4OcruQV5EelBuUrn/Yntle311cwNDbRizkEcxDuxY6pF/VZUbeBtzjpt5dAoKz9IfaxeGWbXBUO5ZUjQnTqZj54OMKGb5Y61N8J4glxDFPGcpKiyL7MARn13qpXlivEr65jkGbe0ga2HrcXCfrGU5+JItK+hkaor6DOIuLefh8x/XWMzRkf3GZuRPPDh/lpoOm0pSgUpSgUpSgpH0wdmf07h0gVcywfroscyVB1KPPUudvPTUR2T+kQHgZun8dxbgQFNy0k2yxbczrypJH97yrp1cj7OfRc8HGZZiMWKOLiBAw0tL4tAKDl3RZ8E7jw45mggLCCbgPFraS4kLR38YFy5IwJmIMh2wMJIVbUR8LnzNdGnH6bxhV5wcNTW3k11MPCMYwdEWWyDsWFZPpW7KHiNg8cagzxkSw74ywyCmTt4lJG+2cE8q2vo64A9nZIkxLXEhMtwxOomV8ZDNk6iqhVznfTQbvbb/d17/wALcf8Aaeq79B/+5rb3m/78lTnbnv2s5obe2ed54pYhpaNAhdCoLmR123+rnl0qG+iWyurWyjs7q0kiaLvG7zXE6NqkLADRIWDeLquPCd+QoKx23lmXtPYtBGssos20I792rHF5zbBxtk8t8Y2zkTn0T8aW5Ny1xkcSWQrcq4wURWIRIR9WFRtjnq1E51AmM4tYcQk43bcSXhk3cwRGIqZrYSNkTAsAJiNu85Z309M1IfSD2UuTPDxPhkeL1GVZUJRRLHp//LlgrEYCnfJBGD4RQdHrlv0L/wD1HGP+Mb/rlq9WnFbg25lksJklGB3AkhdmO2Sj94EKjJ+IqfCduWaR9GHDL+0uLw3NhIiXc/eq6ywOI8lziQCTVjxDdQfag8fTs2F4cQC2LxDgYyduQyQM+5FSPb2C64nb/oUFpLEsroZZp9CrGitr2CuWdsgbAY9a1PpW4ZfXj2yW1i8i206zGQywor4A2QNJq8xkgcutdC4bcvJGGeF4WOco5RmHzjZlIPvQV7tnZLBwW5hT4IrN41z+ykWkfcKqHYu44kvBrXuYoO68A1rLIZ+7NxhysfdBchdX1+Qzudqun0hpcSWU1vbWrzvPFJGCrxIqZAGXMjqeRJGkHlvioTsLLf2djBay8KnZ4gykpNbFTl2YEZmB5HyoOgBQM7c9z69N65f2L/8AuPi37kf4R1b+zdxemO5mu7dkdpWaG3WSNysSxoqqrBgmpmDHdgMt0FU3s7ZcQg4teXz8MmMVyoChZrYuunSBqBmA3APXb1oLl9IkCvwu+DAEC2mbfzRC6n5MAahfoQmZuD2+ok6TKqk7+ESvgew5fKsnaiLiHEIWtIrY2ccuFlmneNmEefEsUcLvkkbZZl2z55Fg4dw9LCzSG3heVYVCqiFA7kndiXZE1EkuTkdcdBQUD6HP948d/wCKH/euq6J2m4ylnazXL/DEhbHLU3JV92YhfnVA+jbhV/aXt/LcWEipfTCRWWWB+6HeTN+sAlyRiT6oJ25Vudul4jdTW0cfDZGtIbhJZszQK0wjbwhV734PrYbBO3w4oMnZHs5xWC2X/bLZHlLTyh7Yu/eynW+thKoYgnGcdKrM0dxwvtBbz3EsbpxFTFI0cZjXV4EHhLtghu6JbP1m5V2CxuGkQO0TxMc5SQoWXBI3MbMu/PZjsR12rn30xcFur+BYLayleSORZEm7yFE+EggapA55/sjcA523DpNKg+yl/dyRKt5aPBMqKHYvE6O3IlO7diPPBAxnGTU5QKUpQK8TSqilmYKoGSScADzJPIV7rDdWySKUddSnGQeRwQcHzG2468qDF/SkH9tF/jX+dfbPiMMpYRSpIUID6GDaSRkBscjjfFVea0j/AKcj/Vp/u6b6o6XMP8z9prUsrmaG64sbaCN9EsLnW/dLtZRHC6VYlifMAb5z0oL7Xwmq1/8AGEbJaFQqvdwi4AkbSI49KEliActl1UAc99xipDs1xn9KiZzGUZJJImG5UlGxrjYga0YYYHA50G1/SsH9vF/jX+dbanO43BrnnCJRHLxUCxadTdnJURaBmCDIcM4cjck6VbYnmdqlX4zPDcnh1taJJ3NrHLEzzkBkDd1pkJjJV8qcfFnYkjfAW+lVHiHbUJ+kmNEcWraGUyESSuqqzrCoU50hsDONTBl8IGo7N/2rUTPDEIy0cSSMZXMYzIGKRrhWOohSWOPCCuzZwAsUsqqCzEKBzJOAPcmsC8ShJwJoyTyGtf51j4Pfi5t4ptDIJUVijjDLkbqw8wdq5/8AR6iPw62t2sXaN5rhe+Aj0JpuJ3VhhjIpVlAB0jBA35UHTqVXLvj1wL5rOO2jY9wJ0kaYqMd4EIkAjJUg5wF1Z8Pw7kYbTtcWtopGhAnluHtFiD5XvkkkRj3mnaMKjOTpzgYAJwCFppVV432hvLeC6lNkrC20uD3ulZotOp3TwllZN8qw3AyCeVSMnF37yIIsTRNEZpZO8I7tBjBUBDrDZOMldkbyoJgnG5rW4fxGKddcMiyIGK6kORkbEZHlUTw3jk8y20yWwMFyc57zxxxMjOkrqRghsAFQcrqG7VCcA4wLa2uG063k4pdQxJnTrlku3VQWwdK8yTg4VScHkQvdKgG43MtybV4U714Wmt2EhEcmggMjnQWjYFlOQGBBzzGKiIe28v6DDxCS1VLZ9Bl/W6pI1dwneBQmGUEgnxA6TnAI00F2r4zADJOANyaq/F+1wje5SJY3a1UaleTQZJCgk7qIBWydJHiO2WAwd8bUPaEzSRxQR5ZrdLlzKSndpJkIrAAkyMQ3h2wFJJ5AhKWXE4Zk72KVHjyV1qwK5B0kA8jvt71t1zSxvTHwuR5bWGYHiEwljZzpUvflQUJjPeaZCp3C5Aztyq19o+PyWyTyCFdEEQk1SyCMSnDkxxHB8QC8z1YDzICwUrDZXKyxpIudMiq6554YAjPyNZqBSlKBSlKCuScIuDxJbwGLu1ga30ZbVpaVZC+rGM+EDTjz3328W3BLhZL98w/7YVKDLeArCsPi28Q0rq2xvt6izUoKZadlbiFbGSKWLv7OD9GYEN3c8OEGCfijbKBgRnfzFWy1Emn9YULnfC5Cj0ydz77Z8hyrPSgr/ZrhE8Et08piK3Mxm8BbKHQkejceIYXOrbfp5fF4PMOJNeZj7trdbfRltWFkaQPnGM5YjT7HPSrDSgrHDuBXFtNcm3kiMNzK05WQNqilcAOV0nEisRq05XBJ3r2/A54r2S7t3jIuEjSeOUEZaLIWRGXODpOCuN8DerJSgwYkEfNGkx6opb/MVH21V+z3A720shaxvbl170rKdeA0kjyZ0Y3wW5aulW+lBXLfgk6XwudaNGtqLbDFjIxDa+8ZsYyTsR889Ki17H3HcKvfRpPDePeQOFZk1SPIzRyqcEoQ7LkEHkdsb3elBoWwk0MbkxAEY0rkoByOWbGrOfIDkPUwvYjggjsyjuZFk1pGTzFoGdYEzjOBEQ2++XarDf2MU6GOaNJYzjKSKHU4IIyGGDuM1sUFc7N8Ku7aKO2MsTxQDSj4YSPGowiMPhQjYFxnIHwgnIjU7HStA8byRrKL1r63kUMwSUytLpdTjUoyV2IyGPLrdaUELDwqR7pLqfQGiieKNIyWAMjKXdmYKSSEUBcbeLdsjTVOyHCZbvg9nbyd2tu0cRkILF3jVg/d6SAEzgAtqbbVgDII6DPCrqUcBlYYIPIjyNYeG8Nht07uCJIkyTpRQqgnngDYUEJDwS4gu7ie3kjMV0UeSOUMDHKqBNcbL8QZQMocbgYYcq9z8FnW8F3DJGWeBYJ0cEK2hmZZU05IYFmGk7EEbjnVipQUeTshdGylte/gYyXRuA2hl0j9JFzpI1HWSwx9XAPXnW3fdm7iSa6cyRYuoFhUsGZrb9WyusI2DozHVzQ556sAC20oI/s/aSRW0MUpQvHGiEpnSdKhcjO++M+mcb86kKUoFKUoFKUoFKUoFKUoFKUoFKUoFKUoFKUoFKUoFKUoFKUoFKUoFKUoFKUoFKUo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8134" name="Picture 6" descr="https://upload.wikimedia.org/wikipedia/commons/thumb/b/b3/Wikipedia-logo-v2-en.svg/2000px-Wikipedia-logo-v2-en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143116"/>
            <a:ext cx="2971442" cy="3857652"/>
          </a:xfrm>
          <a:prstGeom prst="rect">
            <a:avLst/>
          </a:prstGeom>
          <a:noFill/>
        </p:spPr>
      </p:pic>
      <p:sp>
        <p:nvSpPr>
          <p:cNvPr id="48136" name="AutoShape 8" descr="data:image/png;base64,iVBORw0KGgoAAAANSUhEUgAAAS8AAACmCAMAAAC8yPlOAAABXFBMVEX///9AhvY0qlL//v////0+hPTwRjX///v8///z+vFCiPgYokLxRzbtQzL8/Pz///n+vwb/vAA1gvfP69j3//8AojvD1vo1qlPyRDn/wAf///b3+f05g/DuRzVChfn+uACHrvbb7d4NcvMrffftSDv+wTf6y1z/9PZwoflBiPPvQC397+zC1veQtPXtPjTtPSXymZDvHgD3xsTG3fh3qPn103anxfLi8fv8+NHuc2fwn4T7wiXuLBnsopZ0pO7wPj/2sKvb6vzpW1AydfxPkPPsNhX0z8zU2u7qUDn42tBFkfbtn5nV5/D93I/8+uP45aLwbmb+7dS/2O3thHr3/ub4u7Sfvvv55bP81If64OLxOC6vx/n0saCTu+7ydmj7yFD2U1D4y0H80HXwh3TxhG/zlYRbuXV3sPH73IboZkf3xyPyZF+lyO/svq/22d/wb2vtcnv511b0mZk+ieT+pSnLAAAVIElEQVR4nO1cDVvbRraWVyPPoLUkrGpd4w+Z9ZhgyWABJjhcFIqpIZAESEKBYkqTdJubbJNu927///Pcc2YM+IskzUJgs/PmMTa2Y41fnXPmPR9C0xQUFBQUFBQUFBQUFBQUFBQUFBQUFBQUFBQUFBQUFBQUFBQUFBQUFBQUFBQUFBQUFBQUFBQUFBQUvhgQQh2HUupQpmn6Ta/m9oNqhBIn5zg5II3c9GpuMYjGqJNvZQ6rhfK3AN5ePJlp5Qna2a2Bfr6YGz+VzGGN00WXc9dImGbCTBiuWw4W37WcW0SY7vy1C3rTS3FmqiZ3fd83EglgC38YicB1g9XmjZ/LM+jsqz9/LfCnsRtcFMR4O5MoG4ZpgFmdkWUAcaZpury8+ICSW8GZrn31lz8J/HnsJtdBWq/Lwq7OgZxJQzNMn7vv8oqvszXoRHsXcMM0BT1BwveRsCAwfUldAV7h1Ty5BWFMJzfPl0byr7kvyMIfgQharlEo+Pi7iQBDc92W87EfaF/bUpGvr2+WL6I1q67hd+O7aRZ42WxXq9V2OyhzH8NYQrim7z772I8c5Ovq+LsF9kWbVd6NWb7Pebl92Gi1ms18s9VonAZlN0Drgpv/e+vjPtAe5Mf+ovhqtXmQ6JoQ//2152hC1cN+CHdOa9F1u2Ls41XFNfojvVG+gJT8Kpf6IVEwEqdN3IIYvgB0QToEQqM1ySGUub8/Jh+tEK/RH294f6Taa26aki9efaANUUIc28kY3Cg0rs9o/gBumC/mLIG7oS+ahvvaoc5QPQJzbtqq8lbuFqiJG+eLtgJDivmCO6tdohds2BIe526FXL1pvvKzHJ0R8iB3lr6nDuGQW5QP3Zj+IqQllATQxSf19/FxK7hC3Kx9saorU0Wj7eU+/+E/ATfKF2m4IOtN3zfdxrX625eiV19LdzT5a3bj1bePw43y1WrLCo7bfkw+OpcegD7w2+Vm+vEGTLSLiEnO/6eNjy/Ltz9HgCUZTITMROBOfipbmuYx5rHa5sHa2trBZg1+Y2z02lHHsd2jvZ2dnaOnOaZT6ox+I2YW+ZnMyeFSpuUQOAPiGbgxwi6xL10ncOTjhbVHj9YWjj2PefrVq0Viz3IDvbFgND79Uxirza1nrSgKo7BYeXG/Ri/hS3Oe3plaGU+n06X0+NTUXo4OJxMC1MusBgXD5W4QBCce1Z18A1L/RqOVd7r549eD9uXR47n1rTCMNiIrrMzVrkFbE6fZ9tG+zELwicHLIWx6YX0+7oRWtl6xkqFlxfPL2/mhQ4Ft5PZelsbT4xMT6fTEOCBduvuU6mQgn9Adml8KOGxDfiJIwB3nJ55zWuZlDsiM3h+plt9ensdFZCuVVDZbjOf/uc2uurpJciC+0L4SxuSn8UXABZbjTiqZTFnJbDaZtCwraUWdV4OnV8+xoztgVYIoxEQabqWJN7tsIBBQJ1Pl3DdNo1sCCFxeHVviQWAm/OASvlhurhNZSTh+JZu0UpXsViqK7k9fZuefCqfxbYBVQpNnhvkisHRHtLmHIdehU8Z+sKJisV4swipTWVxx0kpWwmh9QetVv47N3qTRuMaRsTPaJuCplXt9B4WYdupyMKxuxyVhGn7gu+1JF/clo5AZoe/BQGvrG2GxWMSTloJ7OHOVYrixb1+xiUG4x1WBzTeH+WJ2HmH34OyXvCcX6tlzcQgkpVJJQRWQZqXEXSc8YBdLJWz3DjIl+RJknTM2ddQTmKnjzZZFo8XsbbwkfFf2EQqj7It4x5UIYkEKjdxCvnAN8Eu8PO1dJV/EO+GykOOO4Is2Jy/B7GqGSBoexamiJCopfFESB6uudKK1i6U62v+lx9NdioC19PgFceMrRz182a95t/cpk9oz4roV8ZF8sdp6lA2TElYYhhgUEMVo375Sj6SzruDLLYwonNIWdy8Brwq5ztaiULpgEbYlCPrz83GUrSBjxWKnsuBJUQ8i4vtzftIYtybEfTot7K20ststQ+qMLJ3XxV1eLvtGGQO/ITM2czRfOvstklxVrDCOX7x9AasIs1kgLdyAk3aF8zLAl4iqbjCSL0P6hWgOmaIijUV8rFm3RStyuwNBA/zAKsaV5QXqed7Yr7+FHQgj8K8SrcugTzT9aCKNHE0gOT89tfM6qLDnICrSgsP085wMzJQ+E3LQxNJ3e7aZA7QO21xYmyhpjuKL/RDDES08adZv22OwCrq53IkqyOA388faFXqkjfYF6/DNEa1Y0nJFvDXxJryjm5gbhpvIw2m1f9woYqAH6bUPCpHqej7P2AI4RxGtrhL/S4Q5pu1OldIyYpV+2tUcnTHHYfYRPJtGeTGe3pPfycm3C7Kr7hdmm6huNbg1Z13fEIc3pX3161WvVgkreM6SsMmATGV5YIytFdHyrWz4RPeuziWRL8lJfnhsSfIlu48JWbA2DWlvvpvXmLcQF+tJNK94zu66no3R5Lc4W8GIW9+oyU/aK6WFdY2X9nLnq9fZvedp6ZLpX3YlXyduN1SVZ7zcmR8R+105YcjzdsZXz/4IQUEEgHr8pMa6sLX8QR1YtLLFaOEKRQV9x01h7OUR/oh8yTB7sVl193jkS7Pfos0DMfGcx/Ru/cG2dY/9cwOUBciKeB/tRs919elEaY8xqp8315zvnpeQrzS8IJdT6I658Gc9iZLO6JKBJ8ro+mO/fdXeRrgxZjvreY+e78le7S3wBTR2lq+ujEByGS5Z4K3hVNh5bKDGxmX655DblIv2tR1bwuQ7y7hp41m1xXJtrbYVJuU5n4Zn2N4vuCGmx0t3hc1cVHbILsT8ErrpLw6DLPEdRi9ghh/22wSzqxAyMIYaM6SfL50txCBhsvVsvN3lijiUHa+th0LXwCI2ry6A5VpS7CTck+Gz4DTKfeB4E19IxC+2H1liQeEm2D9QxeQPgLe2ARHfgpN7gF/8uZAP4+mVe4z2lsHAhnYwhKGjPgWlqi+6oi3s/t7s1/x6rtEtAg/zlZuLQcjU6/G+13235y38nN3o1KXEKcZzV8eX03QLstWxOMJqiScV6plKbTY9WbxO+G3wx3WhJUDjUBTR7Mwh4camf4zCej2VDPcZobkpYV2QLQ5U2KjG7q3gLgmydYdR2qy6vhjTmHX6K+OMsmpBSLHCIF+EvoX8wsom400PXgHfPV6rgJyogxa0itlkGIXL01fGF8lXpaDwg6EMecS7CWmURch3F3XteCslRHR0ADt8T7sfHtlsrlOsQwwL39qU3hN6C3bIp0Mnmua+l0lS+iWj5Jko9UKwHw6m9EQkImBfA/HLs2OrWKlXQgj2sO+OLcxFcQfsvp7FxUXx+tyxN/hhnw6mn3KxRsPNfFQt75QLMcYPibaJCQgmuLWB99i4dYYgGOvJcL1G2Z5IF9OlFYheA1Vp6u2kpbNOMeI8Kxdk6XJoR9MpBg7cH2cG9kevNl/JVrJ1UPKgUtaeRHE9W4FdG1JIK5p/e3DsXVaM+zTMFEA+g1YorH7MxxJZjTXLM4QdoJaAILWFHPTzoLN/AF/1bL2+tc2cvdIEViNKL4cL3kzbk/ErDWTmlriB0osvDgcc0uRi1HFQrzK2PV+E42Sjf9HtV1aEZl0HqoqdMOygKLzqKphdFQwE3GjQD2+8+TLKe1h5g7K1DiSLEKLWPQLhvm/+hrEa2lcF/GTTo8AXSNJS6eWI4iAEMCk1VnZ1eiiCo89nh/t6LN9G/WUO1yc2ga8s+OPyftzpQC6LpwlMa2P50Rjzrr6B40jFCg65an+oIk3JoeuLnKjdJGytLjZs5KufLvBH5hTFia6nNhndE9o+Lfga8EfiQMAXDin5wtjo88MRvSTgC/xgRD4k+AKEnXoRoqlVgYdxuP/rddRXNRxWMroavjzzoffmvIcuvtUoTILEOaijTEyFL9CR+79hnh1b6I1gYsiXsK906ZcRkyzsCHaCC/sS2yOfHeWPD9G+hvliwFcKj4Q3SLFTYRRZPxwzdk2jHsyZdE1MNgzfb77/rURf4hiQjaAwA1JgISxaKL+G4j2w5y108CsUk1vHBOM9FrrSK/oQX9QTL0IMm2K2s8RFau9WR+RmTReHjofzR+94HgtKICiQr3oYZ/cXQOVfX28Qsh4f6UoYvPqBabhWQXij7we4RR8nQzAvWOPC0DSh7d1HvkDKrtcc70gkj8DL7vDBsdCDhZ3SFHNE6xitnQ8n/yBkUGkM54+wP9aLqaSQx5Vo/pv729c7Q0R15/RbrM2BffHV9wyME80LsNiPk+Unjg6atAJ6FfiK5thgvGH5Hzt1ob9+ZNTZncJSIbCyN3z03edCraKWzemttotj2KabGX7jrJzoG7Iv5r0IK6JpYEXx1kEtf12OeA6CslpUewvfrjYvaQjCKvNtV05sGglZdvqxg9l2MawcDxq/t4AV1kolGT2CaJN/WUIDK40/H+ufiCKozdKycHik6U5+EdItCFN8dUjfQx4i0sfhfBvyoSIKsGy0v92nHkC+alfd7xBEOA0uq+PuQ15tjT5CzgFWZVnd5O/Ee9hBLARrcePR4P5vL8NLGIBDEN2a9kYGsFJ6rz+sULI7JfPt9Dhl8CGnZ8XVmf4mG3NmE92dZpAv3YN8O4tbcbzZvwiHHf86fR3GRrAIbJgiiLlBBs4J1XuWi5cyEJIJ3ECMIMLZ98SrbLoeigIFrJT1CB14uIZfAUyssy7qObuls4bjPVDxZ+90qObchWwIiJxI3xX1ice+cDrTRb3Czj+PaA/8oKff0V+fqK1HYOXJbLhVYxf1HEiv8q/m17fhwdWHflk2NAUf5Woj7zg955dQx36w+q3ZrYSZ7aas5DH2Q1ypixRyY7M3angHMWR0WStVmRenXCd3hNPBv5V7F102oo/tyLoFvCibanRR7IKQ/reb9EwNkhx9ADpGXHoyqr6qPYot4AuC5fK0d16stz37f+aLVnz/OkzMGVuVpUGsAbh8camJUonINiNtzky6ctwcU8dCi0hhCyJ+PQZJkUwVO1nsBRHZ7LPnIusb4CtMRcsiVWLOPVl2BqW1skdFAwJHIr67I3NtYOyunDxjLaMgnN43qs9wBcSGJTiNtqzmjNofsZ4LGw+so2hFT441TxMFVnh2H9R+thg/ucLy1wVh+Sr3US2IqjOkccFkptXMe81W47AauG6iW402uDtz4Xns11gU6lEkPtm0waN0On2wHqIQAqnayYql2rae2ynJcjRkRc+f6rauM/Ld3pQgC6P91K40C2ovlQN5INedbHrglIQ1X5u+2bXuhDHc74BMI8ZqLvbVt+7XHIgler72wws8k2h182tXThhYEshWV55C7CiLbhYXVUJMF01RDoYA5xrPaG/WtB/LxmM9W5y39ufu338SxVJpwy1ek+GdUM+5U+pOAeCPO3s7b16WZJwX/nikyY2TOB5OO2J7xQhc3p49OZltl7lRMM/6acZwf5t47LcNrFxaW1a2s/EWVjH39xgtH7u3Vuft8VXThVchE/uda4heFnpdEBhgbgD0DtGcweVCyG/07/O15RjbVinRWo7iGFQXspVMhtlK/Kq7ndtgJk9XpOfJtmNJlO2ligWffMO6UQf8uRl0jdkvFAo4YOIWZOVelAtHxS8wQQj50tBDC5LHKOp0YD1F0TquV65LwOYet7krm3/dXqMQW3jxqCmHP8rVVv9mQ1nt71g9F2tNFisVURzI1rHMM/+3PL7X7r7x3i9d65o4UxDjsm87Pn7Xu9hcmNMKeLfPmRAHlruQMPve/fHr3vkJb7sSFbtd9mJRzFGkRJc9GUab2qWS8t8E8U5Njh0NkanJMyrJw/UXeHBoU9aniwjVpvejEHuQSRzPkTk2bI2VKH7U+15wyadn0znp8Qukwez2tN7BNpCmoIsDeUmciT/hHgy7bSQu2x/RLmtvYwuWkUpZgi/0zmQlVYzX/8H0a/t7EMRpzRpl3zzrnp1dXguPAs5fN8hwOUln9FEYZeXJFeVDKwWsza//2vc22LH03TfdcCVySfloPP3yaGCOkpHmLHdFV9joTjSZEAdOOFYERvXTBMam5+JYWpgYeMHVhJ14vzZ8tcrVAfSD0zrk3D9vOsrumQHBf7LlkcHJNg1FFA6AzWOnKJmSUyfJMJ6/X+vrwmPfyGE57M9O9FpXurS3qw/mLETLNx6WuymaODxvN5ylLl/Y7zi/Pu0v53zpzN5en5eDJuiM8CCcX1+Yvtpi9DBA7eRmFh8+hP2ci+tr4d5sV5fePw1ee7VVjBCdaCOqbN0/fzeWEXtribt3psTASWkcQv7K8z2UXSM/utE2TdeFpBEnMpfgiROZDyUa2Fb66n+7GOs5g4xtPqlYkcRGWHmycIWNjssB+jvnPMicHk6uri4uLs4eLjXy9AOVV8bszbW5v/38899eza0d91cIeiuvsAHkjnZ27v70093vd/aevm90xmllTifx+EsPHDw61qpxvvAB2vS5zei9C9OZV1t49AqW8fOruYOa532W+XhIFnUdPJN5YlqOocr/gFHrhIJbsvz09DTWBN7DAqE5iGQ4doMafOT3EUPQ4HQQHXBej8BnIz+zXGxB7RYVsgNveDFr//Zj63IV08yDw4wIH7cf0rz+yMUdwL4zXLhui0E1SMQ/ZDS35jKnfwcDYewyyAsTpiHhH3zBK+NEa8Kt2rfiEszPgUG+RtAnBEum6i4NGJHtvOMBlnbdyf+MS8I+E+hY67AAkjnxuP954uAcHeqbzHXqqVuGIYMaesJ5LcSf4a6OXbSICGVkycV6oeEH+dtxyeotAa0aInM1+WqPdqLOTAKzNCPgi7fkkujPjMt6OLRZEP2URIH/3mJnu2T+sICFEtMMys0vYf/741eCet5olUHyS935UEiCThtNFICtd23R9jYKJp+9FX/P4QYx+P2JXe2WlBKQ4VcR+EejUKkavvvwg+LrS8WlWoxgNceUNTcck3Vlp0/MvBcyH//XVf5bwPTm71z+Ca3EWV3JkLVD/u6yqyX/i0F1bAz7Bv5tLXGZhyHL+aZrLDmKL3uEZxI2iW4ogla3YgmO2W6w/8j8+frBqNNaDbh75o6mwY32kpcbKiwqnMN+sFR1xfXHvFxuz2aan34x/pcEOfc6KvF2aL7ZWjo5OXnXaDXxGvfPv7hbCHEVxMhXdLwwTRgV/KRMZY1dvE+wK5tSUFBQUFBQUFBQUFBQUFBQUFBQUFBQUFBQUFBQUFBQUFBQUFBQUFBQUFBQUFD4HPh/ubuM2aZoEBM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8138" name="AutoShape 10" descr="data:image/png;base64,iVBORw0KGgoAAAANSUhEUgAAAS8AAACmCAMAAAC8yPlOAAABXFBMVEX///9AhvY0qlL//v////0+hPTwRjX///v8///z+vFCiPgYokLxRzbtQzL8/Pz///n+vwb/vAA1gvfP69j3//8AojvD1vo1qlPyRDn/wAf///b3+f05g/DuRzVChfn+uACHrvbb7d4NcvMrffftSDv+wTf6y1z/9PZwoflBiPPvQC397+zC1veQtPXtPjTtPSXymZDvHgD3xsTG3fh3qPn103anxfLi8fv8+NHuc2fwn4T7wiXuLBnsopZ0pO7wPj/2sKvb6vzpW1AydfxPkPPsNhX0z8zU2u7qUDn42tBFkfbtn5nV5/D93I/8+uP45aLwbmb+7dS/2O3thHr3/ub4u7Sfvvv55bP81If64OLxOC6vx/n0saCTu+7ydmj7yFD2U1D4y0H80HXwh3TxhG/zlYRbuXV3sPH73IboZkf3xyPyZF+lyO/svq/22d/wb2vtcnv511b0mZk+ieT+pSnLAAAVIElEQVR4nO1cDVvbRraWVyPPoLUkrGpd4w+Z9ZhgyWABJjhcFIqpIZAESEKBYkqTdJubbJNu927///Pcc2YM+IskzUJgs/PmMTa2Y41fnXPmPR9C0xQUFBQUFBQUFBQUFBQUFBQUFBQUFBQUFBQUFBQUFBQUFBQUFBQUFBQUFBQUFBQUFBQUFBQUFBQUvhgQQh2HUupQpmn6Ta/m9oNqhBIn5zg5II3c9GpuMYjGqJNvZQ6rhfK3AN5ePJlp5Qna2a2Bfr6YGz+VzGGN00WXc9dImGbCTBiuWw4W37WcW0SY7vy1C3rTS3FmqiZ3fd83EglgC38YicB1g9XmjZ/LM+jsqz9/LfCnsRtcFMR4O5MoG4ZpgFmdkWUAcaZpury8+ICSW8GZrn31lz8J/HnsJtdBWq/Lwq7OgZxJQzNMn7vv8oqvszXoRHsXcMM0BT1BwveRsCAwfUldAV7h1Ty5BWFMJzfPl0byr7kvyMIfgQharlEo+Pi7iQBDc92W87EfaF/bUpGvr2+WL6I1q67hd+O7aRZ42WxXq9V2OyhzH8NYQrim7z772I8c5Ovq+LsF9kWbVd6NWb7Pebl92Gi1ms18s9VonAZlN0Drgpv/e+vjPtAe5Mf+ovhqtXmQ6JoQ//2152hC1cN+CHdOa9F1u2Ls41XFNfojvVG+gJT8Kpf6IVEwEqdN3IIYvgB0QToEQqM1ySGUub8/Jh+tEK/RH294f6Taa26aki9efaANUUIc28kY3Cg0rs9o/gBumC/mLIG7oS+ahvvaoc5QPQJzbtqq8lbuFqiJG+eLtgJDivmCO6tdohds2BIe526FXL1pvvKzHJ0R8iB3lr6nDuGQW5QP3Zj+IqQllATQxSf19/FxK7hC3Kx9saorU0Wj7eU+/+E/ATfKF2m4IOtN3zfdxrX625eiV19LdzT5a3bj1bePw43y1WrLCo7bfkw+OpcegD7w2+Vm+vEGTLSLiEnO/6eNjy/Ltz9HgCUZTITMROBOfipbmuYx5rHa5sHa2trBZg1+Y2z02lHHsd2jvZ2dnaOnOaZT6ox+I2YW+ZnMyeFSpuUQOAPiGbgxwi6xL10ncOTjhbVHj9YWjj2PefrVq0Viz3IDvbFgND79Uxirza1nrSgKo7BYeXG/Ri/hS3Oe3plaGU+n06X0+NTUXo4OJxMC1MusBgXD5W4QBCce1Z18A1L/RqOVd7r549eD9uXR47n1rTCMNiIrrMzVrkFbE6fZ9tG+zELwicHLIWx6YX0+7oRWtl6xkqFlxfPL2/mhQ4Ft5PZelsbT4xMT6fTEOCBduvuU6mQgn9Adml8KOGxDfiJIwB3nJ55zWuZlDsiM3h+plt9ensdFZCuVVDZbjOf/uc2uurpJciC+0L4SxuSn8UXABZbjTiqZTFnJbDaZtCwraUWdV4OnV8+xoztgVYIoxEQabqWJN7tsIBBQJ1Pl3DdNo1sCCFxeHVviQWAm/OASvlhurhNZSTh+JZu0UpXsViqK7k9fZuefCqfxbYBVQpNnhvkisHRHtLmHIdehU8Z+sKJisV4swipTWVxx0kpWwmh9QetVv47N3qTRuMaRsTPaJuCplXt9B4WYdupyMKxuxyVhGn7gu+1JF/clo5AZoe/BQGvrG2GxWMSTloJ7OHOVYrixb1+xiUG4x1WBzTeH+WJ2HmH34OyXvCcX6tlzcQgkpVJJQRWQZqXEXSc8YBdLJWz3DjIl+RJknTM2ddQTmKnjzZZFo8XsbbwkfFf2EQqj7It4x5UIYkEKjdxCvnAN8Eu8PO1dJV/EO+GykOOO4Is2Jy/B7GqGSBoexamiJCopfFESB6uudKK1i6U62v+lx9NdioC19PgFceMrRz182a95t/cpk9oz4roV8ZF8sdp6lA2TElYYhhgUEMVo375Sj6SzruDLLYwonNIWdy8Brwq5ztaiULpgEbYlCPrz83GUrSBjxWKnsuBJUQ8i4vtzftIYtybEfTot7K20ststQ+qMLJ3XxV1eLvtGGQO/ITM2czRfOvstklxVrDCOX7x9AasIs1kgLdyAk3aF8zLAl4iqbjCSL0P6hWgOmaIijUV8rFm3RStyuwNBA/zAKsaV5QXqed7Yr7+FHQgj8K8SrcugTzT9aCKNHE0gOT89tfM6qLDnICrSgsP085wMzJQ+E3LQxNJ3e7aZA7QO21xYmyhpjuKL/RDDES08adZv22OwCrq53IkqyOA388faFXqkjfYF6/DNEa1Y0nJFvDXxJryjm5gbhpvIw2m1f9woYqAH6bUPCpHqej7P2AI4RxGtrhL/S4Q5pu1OldIyYpV+2tUcnTHHYfYRPJtGeTGe3pPfycm3C7Kr7hdmm6huNbg1Z13fEIc3pX3161WvVgkreM6SsMmATGV5YIytFdHyrWz4RPeuziWRL8lJfnhsSfIlu48JWbA2DWlvvpvXmLcQF+tJNK94zu66no3R5Lc4W8GIW9+oyU/aK6WFdY2X9nLnq9fZvedp6ZLpX3YlXyduN1SVZ7zcmR8R+105YcjzdsZXz/4IQUEEgHr8pMa6sLX8QR1YtLLFaOEKRQV9x01h7OUR/oh8yTB7sVl193jkS7Pfos0DMfGcx/Ru/cG2dY/9cwOUBciKeB/tRs919elEaY8xqp8315zvnpeQrzS8IJdT6I658Gc9iZLO6JKBJ8ro+mO/fdXeRrgxZjvreY+e78le7S3wBTR2lq+ujEByGS5Z4K3hVNh5bKDGxmX655DblIv2tR1bwuQ7y7hp41m1xXJtrbYVJuU5n4Zn2N4vuCGmx0t3hc1cVHbILsT8ErrpLw6DLPEdRi9ghh/22wSzqxAyMIYaM6SfL50txCBhsvVsvN3lijiUHa+th0LXwCI2ry6A5VpS7CTck+Gz4DTKfeB4E19IxC+2H1liQeEm2D9QxeQPgLe2ARHfgpN7gF/8uZAP4+mVe4z2lsHAhnYwhKGjPgWlqi+6oi3s/t7s1/x6rtEtAg/zlZuLQcjU6/G+13235y38nN3o1KXEKcZzV8eX03QLstWxOMJqiScV6plKbTY9WbxO+G3wx3WhJUDjUBTR7Mwh4camf4zCej2VDPcZobkpYV2QLQ5U2KjG7q3gLgmydYdR2qy6vhjTmHX6K+OMsmpBSLHCIF+EvoX8wsom400PXgHfPV6rgJyogxa0itlkGIXL01fGF8lXpaDwg6EMecS7CWmURch3F3XteCslRHR0ADt8T7sfHtlsrlOsQwwL39qU3hN6C3bIp0Mnmua+l0lS+iWj5Jko9UKwHw6m9EQkImBfA/HLs2OrWKlXQgj2sO+OLcxFcQfsvp7FxUXx+tyxN/hhnw6mn3KxRsPNfFQt75QLMcYPibaJCQgmuLWB99i4dYYgGOvJcL1G2Z5IF9OlFYheA1Vp6u2kpbNOMeI8Kxdk6XJoR9MpBg7cH2cG9kevNl/JVrJ1UPKgUtaeRHE9W4FdG1JIK5p/e3DsXVaM+zTMFEA+g1YorH7MxxJZjTXLM4QdoJaAILWFHPTzoLN/AF/1bL2+tc2cvdIEViNKL4cL3kzbk/ErDWTmlriB0osvDgcc0uRi1HFQrzK2PV+E42Sjf9HtV1aEZl0HqoqdMOygKLzqKphdFQwE3GjQD2+8+TLKe1h5g7K1DiSLEKLWPQLhvm/+hrEa2lcF/GTTo8AXSNJS6eWI4iAEMCk1VnZ1eiiCo89nh/t6LN9G/WUO1yc2ga8s+OPyftzpQC6LpwlMa2P50Rjzrr6B40jFCg65an+oIk3JoeuLnKjdJGytLjZs5KufLvBH5hTFia6nNhndE9o+Lfga8EfiQMAXDin5wtjo88MRvSTgC/xgRD4k+AKEnXoRoqlVgYdxuP/rddRXNRxWMroavjzzoffmvIcuvtUoTILEOaijTEyFL9CR+79hnh1b6I1gYsiXsK906ZcRkyzsCHaCC/sS2yOfHeWPD9G+hvliwFcKj4Q3SLFTYRRZPxwzdk2jHsyZdE1MNgzfb77/rURf4hiQjaAwA1JgISxaKL+G4j2w5y108CsUk1vHBOM9FrrSK/oQX9QTL0IMm2K2s8RFau9WR+RmTReHjofzR+94HgtKICiQr3oYZ/cXQOVfX28Qsh4f6UoYvPqBabhWQXij7we4RR8nQzAvWOPC0DSh7d1HvkDKrtcc70gkj8DL7vDBsdCDhZ3SFHNE6xitnQ8n/yBkUGkM54+wP9aLqaSQx5Vo/pv729c7Q0R15/RbrM2BffHV9wyME80LsNiPk+Unjg6atAJ6FfiK5thgvGH5Hzt1ob9+ZNTZncJSIbCyN3z03edCraKWzemttotj2KabGX7jrJzoG7Iv5r0IK6JpYEXx1kEtf12OeA6CslpUewvfrjYvaQjCKvNtV05sGglZdvqxg9l2MawcDxq/t4AV1kolGT2CaJN/WUIDK40/H+ufiCKozdKycHik6U5+EdItCFN8dUjfQx4i0sfhfBvyoSIKsGy0v92nHkC+alfd7xBEOA0uq+PuQ15tjT5CzgFWZVnd5O/Ee9hBLARrcePR4P5vL8NLGIBDEN2a9kYGsFJ6rz+sULI7JfPt9Dhl8CGnZ8XVmf4mG3NmE92dZpAv3YN8O4tbcbzZvwiHHf86fR3GRrAIbJgiiLlBBs4J1XuWi5cyEJIJ3ECMIMLZ98SrbLoeigIFrJT1CB14uIZfAUyssy7qObuls4bjPVDxZ+90qObchWwIiJxI3xX1ice+cDrTRb3Czj+PaA/8oKff0V+fqK1HYOXJbLhVYxf1HEiv8q/m17fhwdWHflk2NAUf5Woj7zg955dQx36w+q3ZrYSZ7aas5DH2Q1ypixRyY7M3angHMWR0WStVmRenXCd3hNPBv5V7F102oo/tyLoFvCibanRR7IKQ/reb9EwNkhx9ADpGXHoyqr6qPYot4AuC5fK0d16stz37f+aLVnz/OkzMGVuVpUGsAbh8camJUonINiNtzky6ctwcU8dCi0hhCyJ+PQZJkUwVO1nsBRHZ7LPnIusb4CtMRcsiVWLOPVl2BqW1skdFAwJHIr67I3NtYOyunDxjLaMgnN43qs9wBcSGJTiNtqzmjNofsZ4LGw+so2hFT441TxMFVnh2H9R+thg/ucLy1wVh+Sr3US2IqjOkccFkptXMe81W47AauG6iW402uDtz4Xns11gU6lEkPtm0waN0On2wHqIQAqnayYql2rae2ynJcjRkRc+f6rauM/Ld3pQgC6P91K40C2ovlQN5INedbHrglIQ1X5u+2bXuhDHc74BMI8ZqLvbVt+7XHIgler72wws8k2h182tXThhYEshWV55C7CiLbhYXVUJMF01RDoYA5xrPaG/WtB/LxmM9W5y39ufu338SxVJpwy1ek+GdUM+5U+pOAeCPO3s7b16WZJwX/nikyY2TOB5OO2J7xQhc3p49OZltl7lRMM/6acZwf5t47LcNrFxaW1a2s/EWVjH39xgtH7u3Vuft8VXThVchE/uda4heFnpdEBhgbgD0DtGcweVCyG/07/O15RjbVinRWo7iGFQXspVMhtlK/Kq7ndtgJk9XpOfJtmNJlO2ligWffMO6UQf8uRl0jdkvFAo4YOIWZOVelAtHxS8wQQj50tBDC5LHKOp0YD1F0TquV65LwOYet7krm3/dXqMQW3jxqCmHP8rVVv9mQ1nt71g9F2tNFisVURzI1rHMM/+3PL7X7r7x3i9d65o4UxDjsm87Pn7Xu9hcmNMKeLfPmRAHlruQMPve/fHr3vkJb7sSFbtd9mJRzFGkRJc9GUab2qWS8t8E8U5Njh0NkanJMyrJw/UXeHBoU9aniwjVpvejEHuQSRzPkTk2bI2VKH7U+15wyadn0znp8Qukwez2tN7BNpCmoIsDeUmciT/hHgy7bSQu2x/RLmtvYwuWkUpZgi/0zmQlVYzX/8H0a/t7EMRpzRpl3zzrnp1dXguPAs5fN8hwOUln9FEYZeXJFeVDKwWsza//2vc22LH03TfdcCVySfloPP3yaGCOkpHmLHdFV9joTjSZEAdOOFYERvXTBMam5+JYWpgYeMHVhJ14vzZ8tcrVAfSD0zrk3D9vOsrumQHBf7LlkcHJNg1FFA6AzWOnKJmSUyfJMJ6/X+vrwmPfyGE57M9O9FpXurS3qw/mLETLNx6WuymaODxvN5ylLl/Y7zi/Pu0v53zpzN5en5eDJuiM8CCcX1+Yvtpi9DBA7eRmFh8+hP2ci+tr4d5sV5fePw1ee7VVjBCdaCOqbN0/fzeWEXtribt3psTASWkcQv7K8z2UXSM/utE2TdeFpBEnMpfgiROZDyUa2Fb66n+7GOs5g4xtPqlYkcRGWHmycIWNjssB+jvnPMicHk6uri4uLs4eLjXy9AOVV8bszbW5v/38899eza0d91cIeiuvsAHkjnZ27v70093vd/aevm90xmllTifx+EsPHDw61qpxvvAB2vS5zei9C9OZV1t49AqW8fOruYOa532W+XhIFnUdPJN5YlqOocr/gFHrhIJbsvz09DTWBN7DAqE5iGQ4doMafOT3EUPQ4HQQHXBej8BnIz+zXGxB7RYVsgNveDFr//Zj63IV08yDw4wIH7cf0rz+yMUdwL4zXLhui0E1SMQ/ZDS35jKnfwcDYewyyAsTpiHhH3zBK+NEa8Kt2rfiEszPgUG+RtAnBEum6i4NGJHtvOMBlnbdyf+MS8I+E+hY67AAkjnxuP954uAcHeqbzHXqqVuGIYMaesJ5LcSf4a6OXbSICGVkycV6oeEH+dtxyeotAa0aInM1+WqPdqLOTAKzNCPgi7fkkujPjMt6OLRZEP2URIH/3mJnu2T+sICFEtMMys0vYf/741eCet5olUHyS935UEiCThtNFICtd23R9jYKJp+9FX/P4QYx+P2JXe2WlBKQ4VcR+EejUKkavvvwg+LrS8WlWoxgNceUNTcck3Vlp0/MvBcyH//XVf5bwPTm71z+Ca3EWV3JkLVD/u6yqyX/i0F1bAz7Bv5tLXGZhyHL+aZrLDmKL3uEZxI2iW4ogla3YgmO2W6w/8j8+frBqNNaDbh75o6mwY32kpcbKiwqnMN+sFR1xfXHvFxuz2aan34x/pcEOfc6KvF2aL7ZWjo5OXnXaDXxGvfPv7hbCHEVxMhXdLwwTRgV/KRMZY1dvE+wK5tSUFBQUFBQUFBQUFBQUFBQUFBQUFBQUFBQUFBQUFBQUFBQUFBQUFBQUFBQUFD4HPh/ubuM2aZoEBM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8140" name="Picture 12" descr="http://www.appsatori.eu/wp-content/uploads/goog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929066"/>
            <a:ext cx="4161318" cy="23431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idx="1"/>
          </p:nvPr>
        </p:nvSpPr>
        <p:spPr>
          <a:xfrm>
            <a:off x="428596" y="285728"/>
            <a:ext cx="8258204" cy="4857783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 V Mnichově získal doktorát z antropologie (Dr</a:t>
            </a:r>
            <a:r>
              <a:rPr lang="cs-CZ" dirty="0" smtClean="0"/>
              <a:t>. </a:t>
            </a:r>
            <a:r>
              <a:rPr lang="cs-CZ" dirty="0" err="1" smtClean="0"/>
              <a:t>phil</a:t>
            </a:r>
            <a:r>
              <a:rPr lang="cs-CZ" dirty="0" smtClean="0"/>
              <a:t>.) za diplomovou práci z roku 1935 o rasových rozdílech ve struktuře spodní dásně, pod dohledem profesora Theodora Mollisona. Po </a:t>
            </a:r>
            <a:r>
              <a:rPr lang="cs-CZ" dirty="0" smtClean="0"/>
              <a:t>zkouškách </a:t>
            </a:r>
            <a:r>
              <a:rPr lang="cs-CZ" dirty="0" smtClean="0"/>
              <a:t>odešel do Frankfurtu, kde pracoval jako asistent Otmara von </a:t>
            </a:r>
            <a:r>
              <a:rPr lang="cs-CZ" dirty="0" err="1" smtClean="0"/>
              <a:t>Verschuera</a:t>
            </a:r>
            <a:r>
              <a:rPr lang="cs-CZ" dirty="0" smtClean="0"/>
              <a:t> </a:t>
            </a:r>
            <a:r>
              <a:rPr lang="cs-CZ" dirty="0" smtClean="0"/>
              <a:t>ve</a:t>
            </a:r>
            <a:r>
              <a:rPr lang="cs-CZ" dirty="0" smtClean="0"/>
              <a:t> </a:t>
            </a:r>
            <a:r>
              <a:rPr lang="cs-CZ" dirty="0" smtClean="0"/>
              <a:t>Frankfurtském univerzitním institutu dědičné biologie a rasové </a:t>
            </a:r>
            <a:r>
              <a:rPr lang="cs-CZ" dirty="0" smtClean="0"/>
              <a:t>hygieny.</a:t>
            </a:r>
            <a:endParaRPr lang="cs-CZ" dirty="0" smtClean="0"/>
          </a:p>
          <a:p>
            <a:r>
              <a:rPr lang="cs-CZ" dirty="0" smtClean="0"/>
              <a:t>. V roce 1938 získal doktorát z medicíny (Dr</a:t>
            </a:r>
            <a:r>
              <a:rPr lang="cs-CZ" dirty="0" smtClean="0"/>
              <a:t>. med</a:t>
            </a:r>
            <a:r>
              <a:rPr lang="cs-CZ" dirty="0" smtClean="0"/>
              <a:t>.) za diplomovou práci </a:t>
            </a:r>
            <a:r>
              <a:rPr lang="cs-CZ" dirty="0" smtClean="0"/>
              <a:t>nazvanou</a:t>
            </a:r>
            <a:r>
              <a:rPr lang="cs-CZ" dirty="0" smtClean="0"/>
              <a:t> </a:t>
            </a:r>
            <a:r>
              <a:rPr lang="cs-CZ" i="1" dirty="0" smtClean="0"/>
              <a:t>„Rodinný výzkum rozštěpu horního rtu, horního patra a dásně“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15362" name="Picture 2" descr="http://www.rozstep.estranky.cz/img/original/16/rozste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4825337"/>
            <a:ext cx="2966710" cy="2032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928670"/>
            <a:ext cx="8358246" cy="5500726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Roku 1932, ve věku 21 let, vstoupil do </a:t>
            </a:r>
            <a:r>
              <a:rPr lang="cs-CZ" dirty="0" err="1" smtClean="0"/>
              <a:t>Stahlhelmu</a:t>
            </a:r>
            <a:r>
              <a:rPr lang="cs-CZ" dirty="0" smtClean="0"/>
              <a:t>, </a:t>
            </a:r>
            <a:r>
              <a:rPr lang="cs-CZ" dirty="0" smtClean="0"/>
              <a:t>Bund der Frontsoldaten (Ocelová helma, Svaz frontových vojáků). Tato organizace byla včleněna do SA roku 1939, ale vystoupil z ní krátce poté, kvůli zdravotním potížím. O členství v Nacistickém spolku zažádal </a:t>
            </a:r>
            <a:r>
              <a:rPr lang="cs-CZ" dirty="0" smtClean="0"/>
              <a:t>roku 1937</a:t>
            </a:r>
            <a:r>
              <a:rPr lang="cs-CZ" dirty="0" smtClean="0"/>
              <a:t> a </a:t>
            </a:r>
            <a:r>
              <a:rPr lang="cs-CZ" dirty="0" smtClean="0"/>
              <a:t>v </a:t>
            </a:r>
            <a:r>
              <a:rPr lang="cs-CZ" dirty="0" smtClean="0"/>
              <a:t>roce 1939 vstoupil do SS.</a:t>
            </a:r>
          </a:p>
          <a:p>
            <a:r>
              <a:rPr lang="cs-CZ" dirty="0" smtClean="0"/>
              <a:t>Roku </a:t>
            </a:r>
            <a:r>
              <a:rPr lang="cs-CZ" dirty="0" smtClean="0"/>
              <a:t>1939 se oženil s Irenou Schoenbeinovou.</a:t>
            </a:r>
          </a:p>
          <a:p>
            <a:r>
              <a:rPr lang="cs-CZ" dirty="0" smtClean="0"/>
              <a:t>Od </a:t>
            </a:r>
            <a:r>
              <a:rPr lang="cs-CZ" dirty="0" smtClean="0"/>
              <a:t>roku 1938 do roku 1939 sloužil půl roku u speciálně cvičeného pluku Gebirgsjäger (Horských jednotek).</a:t>
            </a:r>
          </a:p>
          <a:p>
            <a:r>
              <a:rPr lang="cs-CZ" dirty="0" smtClean="0"/>
              <a:t>Roku</a:t>
            </a:r>
            <a:r>
              <a:rPr lang="cs-CZ" dirty="0" smtClean="0"/>
              <a:t> 1940 byl přeložen do záložního doktorského sboru a poté sloužil v jednotce Waffen-SS, mezinárodní </a:t>
            </a:r>
            <a:r>
              <a:rPr lang="cs-CZ" dirty="0" smtClean="0"/>
              <a:t>divizi </a:t>
            </a:r>
            <a:r>
              <a:rPr lang="cs-CZ" dirty="0" smtClean="0"/>
              <a:t>SS s krycím názvem Wiking. </a:t>
            </a:r>
          </a:p>
          <a:p>
            <a:r>
              <a:rPr lang="cs-CZ" dirty="0" smtClean="0"/>
              <a:t>V roce 1942 byl zraněn na ruské frontě, prohlášen za neschopného boje a povýšen na SS-</a:t>
            </a:r>
            <a:r>
              <a:rPr lang="cs-CZ" dirty="0" err="1" smtClean="0"/>
              <a:t>Hauptsturmführera</a:t>
            </a:r>
            <a:r>
              <a:rPr lang="cs-CZ" dirty="0" smtClean="0"/>
              <a:t> (kapitána).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Získal také Železný kříž </a:t>
            </a:r>
            <a:r>
              <a:rPr lang="cs-CZ" dirty="0" smtClean="0"/>
              <a:t>první třídy </a:t>
            </a:r>
            <a:r>
              <a:rPr lang="cs-CZ" dirty="0" smtClean="0"/>
              <a:t>a Železný kříž </a:t>
            </a:r>
            <a:r>
              <a:rPr lang="cs-CZ" dirty="0" smtClean="0"/>
              <a:t>druhé třídy </a:t>
            </a:r>
            <a:r>
              <a:rPr lang="cs-CZ" dirty="0" smtClean="0"/>
              <a:t>za statečnost v boji. </a:t>
            </a:r>
          </a:p>
          <a:p>
            <a:r>
              <a:rPr lang="cs-CZ" dirty="0" smtClean="0"/>
              <a:t>Jeho Železný kříž první třídy byl udělen za SS-</a:t>
            </a:r>
            <a:r>
              <a:rPr lang="cs-CZ" dirty="0" err="1" smtClean="0"/>
              <a:t>OStuf</a:t>
            </a:r>
            <a:r>
              <a:rPr lang="cs-CZ" dirty="0" smtClean="0"/>
              <a:t>. </a:t>
            </a:r>
            <a:r>
              <a:rPr lang="cs-CZ" dirty="0" smtClean="0"/>
              <a:t> Pod </a:t>
            </a:r>
            <a:r>
              <a:rPr lang="cs-CZ" dirty="0" smtClean="0"/>
              <a:t>nepřátelskou palbou vytáhl dva členy posádky z hořícího tanku, čímž zachránil jejich životy.</a:t>
            </a:r>
          </a:p>
          <a:p>
            <a:r>
              <a:rPr lang="cs-CZ" dirty="0" smtClean="0"/>
              <a:t>Mezi </a:t>
            </a:r>
            <a:r>
              <a:rPr lang="cs-CZ" dirty="0" smtClean="0"/>
              <a:t>jeho další vojenská ocenění patří Medaile za zranění a Medaile za péči o německý národ.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dirty="0" smtClean="0"/>
              <a:t>Osvětim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28736"/>
            <a:ext cx="7859216" cy="3571899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Jeho dalším působištěm byla </a:t>
            </a:r>
            <a:r>
              <a:rPr lang="cs-CZ" u="sng" dirty="0" smtClean="0"/>
              <a:t>Osvětim</a:t>
            </a:r>
            <a:r>
              <a:rPr lang="cs-CZ" dirty="0" smtClean="0"/>
              <a:t>, kde vystřídal jiného doktora, který onemocněl. </a:t>
            </a:r>
          </a:p>
          <a:p>
            <a:r>
              <a:rPr lang="cs-CZ" dirty="0" smtClean="0"/>
              <a:t>24. května 1943 se stal vedoucím doktorem v úseku </a:t>
            </a:r>
            <a:r>
              <a:rPr lang="cs-CZ" dirty="0" smtClean="0"/>
              <a:t>BII e </a:t>
            </a:r>
            <a:r>
              <a:rPr lang="cs-CZ" dirty="0" smtClean="0"/>
              <a:t>(cikánský tábor) </a:t>
            </a:r>
            <a:r>
              <a:rPr lang="cs-CZ" dirty="0" smtClean="0"/>
              <a:t>tábora</a:t>
            </a:r>
            <a:r>
              <a:rPr lang="cs-CZ" dirty="0" smtClean="0"/>
              <a:t> </a:t>
            </a:r>
            <a:r>
              <a:rPr lang="cs-CZ" dirty="0" err="1" smtClean="0"/>
              <a:t>Auschwitz</a:t>
            </a:r>
            <a:r>
              <a:rPr lang="cs-CZ" dirty="0" smtClean="0"/>
              <a:t> II - </a:t>
            </a:r>
            <a:r>
              <a:rPr lang="cs-CZ" dirty="0" err="1" smtClean="0"/>
              <a:t>Birkenau</a:t>
            </a:r>
            <a:r>
              <a:rPr lang="cs-CZ" dirty="0" smtClean="0"/>
              <a:t>. </a:t>
            </a:r>
          </a:p>
          <a:p>
            <a:r>
              <a:rPr lang="cs-CZ" dirty="0" smtClean="0"/>
              <a:t>V srpnu 1944 byl tento táborový úsek zlikvidován a všichni zajatci zplynováni. </a:t>
            </a:r>
          </a:p>
          <a:p>
            <a:r>
              <a:rPr lang="cs-CZ" dirty="0" smtClean="0"/>
              <a:t>Následovně se stal nejvyšším lékařem hlavního tábora v Birkenau.</a:t>
            </a:r>
          </a:p>
          <a:p>
            <a:r>
              <a:rPr lang="cs-CZ" dirty="0" smtClean="0"/>
              <a:t>Nebyl </a:t>
            </a:r>
            <a:r>
              <a:rPr lang="cs-CZ" dirty="0" smtClean="0"/>
              <a:t>nejvyšším lékařem Auschwitzu, nadřízeným mu byl SS-</a:t>
            </a:r>
            <a:r>
              <a:rPr lang="cs-CZ" dirty="0" err="1" smtClean="0"/>
              <a:t>Standortarzt</a:t>
            </a:r>
            <a:r>
              <a:rPr lang="cs-CZ" dirty="0" smtClean="0"/>
              <a:t> (pevnostní lékař) Eduard Wirths.</a:t>
            </a:r>
            <a:endParaRPr lang="cs-CZ" dirty="0"/>
          </a:p>
        </p:txBody>
      </p:sp>
      <p:pic>
        <p:nvPicPr>
          <p:cNvPr id="17410" name="Picture 2" descr="https://upload.wikimedia.org/wikipedia/commons/thumb/e/e5/Auschwitz_Mengele_Block_10.jpg/800px-Auschwitz_Mengele_Block_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752" y="4221088"/>
            <a:ext cx="4176464" cy="25325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Díky jednadvaceti měsícům pobytu v Auschwitzu byl později znám jako „Anděl smrti“. </a:t>
            </a:r>
          </a:p>
          <a:p>
            <a:r>
              <a:rPr lang="cs-CZ" dirty="0" smtClean="0"/>
              <a:t>Obyčejně působil v lékařské delegaci, která kontrolovala přicházející vězně a vyšetřovala, kteří jsou vhodní pro práci a experimenty a kteří budou okamžitě posláni do plynové komory.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143667"/>
          </a:xfrm>
        </p:spPr>
        <p:txBody>
          <a:bodyPr>
            <a:noAutofit/>
          </a:bodyPr>
          <a:lstStyle/>
          <a:p>
            <a:r>
              <a:rPr lang="cs-CZ" sz="2100" dirty="0" smtClean="0"/>
              <a:t>Dostal příkaz, aby se zabýval možností, jak uměle zvýšit pravděpodobnost, že žena porodí dvojčata, případně x-</a:t>
            </a:r>
            <a:r>
              <a:rPr lang="cs-CZ" sz="2100" dirty="0" err="1" smtClean="0"/>
              <a:t>čata</a:t>
            </a:r>
            <a:r>
              <a:rPr lang="cs-CZ" sz="2100" dirty="0" smtClean="0"/>
              <a:t>. </a:t>
            </a:r>
          </a:p>
          <a:p>
            <a:r>
              <a:rPr lang="cs-CZ" sz="2100" dirty="0" smtClean="0"/>
              <a:t>Už na začátku druhé světové války bylo totiž Hitlerovi a jeho poradcům jasné, že i německá žena je těhotná devět měsíců, a tak brzy nebude dostatek Němců pro ovládnutí celého světa.</a:t>
            </a:r>
          </a:p>
          <a:p>
            <a:r>
              <a:rPr lang="cs-CZ" sz="2100" dirty="0" smtClean="0"/>
              <a:t>Od </a:t>
            </a:r>
            <a:r>
              <a:rPr lang="cs-CZ" sz="2100" dirty="0" smtClean="0"/>
              <a:t>roku 1943 byla dvojčata vybírána a umisťována do speciálních budov.</a:t>
            </a:r>
          </a:p>
          <a:p>
            <a:r>
              <a:rPr lang="cs-CZ" sz="2100" dirty="0" smtClean="0"/>
              <a:t>Většina </a:t>
            </a:r>
            <a:r>
              <a:rPr lang="cs-CZ" sz="2100" dirty="0" smtClean="0"/>
              <a:t>dětí vybraných na jeho experimenty </a:t>
            </a:r>
            <a:r>
              <a:rPr lang="cs-CZ" sz="2100" dirty="0" smtClean="0"/>
              <a:t>byli</a:t>
            </a:r>
            <a:r>
              <a:rPr lang="cs-CZ" sz="2100" dirty="0" smtClean="0"/>
              <a:t> </a:t>
            </a:r>
            <a:r>
              <a:rPr lang="cs-CZ" sz="2100" dirty="0" smtClean="0"/>
              <a:t>Romové</a:t>
            </a:r>
          </a:p>
          <a:p>
            <a:r>
              <a:rPr lang="cs-CZ" sz="2100" dirty="0" smtClean="0"/>
              <a:t>držení </a:t>
            </a:r>
            <a:r>
              <a:rPr lang="cs-CZ" sz="2100" dirty="0" smtClean="0"/>
              <a:t>v Auschwitzu. </a:t>
            </a:r>
          </a:p>
          <a:p>
            <a:r>
              <a:rPr lang="cs-CZ" sz="2100" dirty="0" smtClean="0"/>
              <a:t>Nejméně jednou se pokusil uměle spojit dvojčata sešitím jejich tepen dohromady. Tento pokus se nezdařil a způsobil vážné zanícení rukou obou dětí.</a:t>
            </a:r>
          </a:p>
          <a:p>
            <a:r>
              <a:rPr lang="cs-CZ" sz="2100" dirty="0" smtClean="0"/>
              <a:t>Mezi </a:t>
            </a:r>
            <a:r>
              <a:rPr lang="cs-CZ" sz="2100" dirty="0" smtClean="0"/>
              <a:t>jeho </a:t>
            </a:r>
            <a:r>
              <a:rPr lang="cs-CZ" sz="2100" dirty="0" smtClean="0"/>
              <a:t>další experimenty patřilo </a:t>
            </a:r>
            <a:r>
              <a:rPr lang="cs-CZ" sz="2100" dirty="0" smtClean="0"/>
              <a:t>ponořování lidí do kotlů s vařící vodou, aby </a:t>
            </a:r>
            <a:r>
              <a:rPr lang="cs-CZ" sz="2100" dirty="0" smtClean="0"/>
              <a:t>viděl, </a:t>
            </a:r>
            <a:r>
              <a:rPr lang="cs-CZ" sz="2100" dirty="0" smtClean="0"/>
              <a:t>jak velkou teplotu může lidské tělo vydržet před smrtí. </a:t>
            </a:r>
          </a:p>
          <a:p>
            <a:r>
              <a:rPr lang="cs-CZ" sz="2100" dirty="0" smtClean="0"/>
              <a:t>Údajně také zkoušel, jak dlouho přežije novorozeně hned po porodu bez potravy. Vězni, kteří experimenty přežili, byli krátce potom zavražděni kvůli pitvě. Někteří byli pitváni zaživa.</a:t>
            </a:r>
            <a:endParaRPr lang="cs-CZ" sz="21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tí písma">
  <a:themeElements>
    <a:clrScheme name="Lití písm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Lití písma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ití písm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128</TotalTime>
  <Words>404</Words>
  <Application>Microsoft Office PowerPoint</Application>
  <PresentationFormat>Předvádění na obrazovce (4:3)</PresentationFormat>
  <Paragraphs>112</Paragraphs>
  <Slides>30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1" baseType="lpstr">
      <vt:lpstr>Lití písma</vt:lpstr>
      <vt:lpstr>Josef Mengele</vt:lpstr>
      <vt:lpstr>Životopis</vt:lpstr>
      <vt:lpstr>Před a během války</vt:lpstr>
      <vt:lpstr>Prezentace aplikace PowerPoint</vt:lpstr>
      <vt:lpstr>Prezentace aplikace PowerPoint</vt:lpstr>
      <vt:lpstr>Prezentace aplikace PowerPoint</vt:lpstr>
      <vt:lpstr>Osvětim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 válce</vt:lpstr>
      <vt:lpstr>Prezentace aplikace PowerPoint</vt:lpstr>
      <vt:lpstr>Prezentace aplikace PowerPoint</vt:lpstr>
      <vt:lpstr>Nacistické experimentování na lidech</vt:lpstr>
      <vt:lpstr>Pokusy na dvojčatech</vt:lpstr>
      <vt:lpstr>Pokusy transplantací kostí, svalů a nervů</vt:lpstr>
      <vt:lpstr>Pokusy s poraněními hlavy</vt:lpstr>
      <vt:lpstr>Pokusy s malárií</vt:lpstr>
      <vt:lpstr>Pokusy s hořčičným plynem</vt:lpstr>
      <vt:lpstr>Pokusy se sulfonamidy</vt:lpstr>
      <vt:lpstr>Pokusy s mořskou vodou</vt:lpstr>
      <vt:lpstr>Pokusy s jedy</vt:lpstr>
      <vt:lpstr>Pokusy se zápalnými bombami</vt:lpstr>
      <vt:lpstr>Výškové pokusy</vt:lpstr>
      <vt:lpstr>Následky experimentů</vt:lpstr>
      <vt:lpstr>Prezentace aplikace PowerPoint</vt:lpstr>
      <vt:lpstr>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Josef Mengele</dc:title>
  <dc:creator>Zdeněk</dc:creator>
  <cp:lastModifiedBy>Petra Hrůzová</cp:lastModifiedBy>
  <cp:revision>37</cp:revision>
  <dcterms:created xsi:type="dcterms:W3CDTF">2016-05-18T12:00:21Z</dcterms:created>
  <dcterms:modified xsi:type="dcterms:W3CDTF">2016-06-05T09:14:25Z</dcterms:modified>
</cp:coreProperties>
</file>