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73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3"/>
          <p:cNvSpPr>
            <a:spLocks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hape 51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3314" name="Shape 5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21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1746" name="Shape 12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hape 128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3794" name="Shape 1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hape 135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5842" name="Shape 13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65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5362" name="Shape 6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72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7410" name="Shape 7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79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9458" name="Shape 8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86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1506" name="Shape 8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93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3554" name="Shape 9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100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5602" name="Shape 10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107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7650" name="Shape 10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114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9698" name="Shape 11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4" name="Shape 12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161FCE8-208C-40B1-A85D-805C4C0A94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5" name="Shape 24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0F6BE55-F4BB-45EE-A756-3F3FAADCA2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27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B0ADB4D-3005-45CC-9547-D6AF143D9E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="b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" name="Shape 31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297700D-B992-4E4A-8C73-621D9844F6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" name="Shape 34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D4EF546-3ED7-4E21-81C1-4B0D308F85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6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defRPr/>
            </a:pPr>
            <a:endParaRPr lang="cs-CZ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40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B1B3FB8-6928-4E55-8A9E-A69F34B3BD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="ctr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3" name="Shape 43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22BF724-168D-4537-BDDA-D520B26602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7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DBD6387-79FA-4657-8AA8-D78695A813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9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76126FD-7F8F-475D-A06B-020EB9FB32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title"/>
          </p:nvPr>
        </p:nvSpPr>
        <p:spPr bwMode="auto">
          <a:xfrm>
            <a:off x="311150" y="444500"/>
            <a:ext cx="8521700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>
              <a:sym typeface="Arial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311150" y="1152525"/>
            <a:ext cx="85217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>
              <a:sym typeface="Arial" charset="0"/>
            </a:endParaRPr>
          </a:p>
        </p:txBody>
      </p:sp>
      <p:sp>
        <p:nvSpPr>
          <p:cNvPr id="1028" name="Shape 8"/>
          <p:cNvSpPr txBox="1">
            <a:spLocks noGrp="1"/>
          </p:cNvSpPr>
          <p:nvPr/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r">
              <a:defRPr/>
            </a:pPr>
            <a:fld id="{3AA4EA43-D6EF-45A8-B387-977AA705EF8D}" type="slidenum">
              <a:rPr lang="cs-CZ" sz="1000">
                <a:solidFill>
                  <a:srgbClr val="595959"/>
                </a:solidFill>
              </a:rPr>
              <a:pPr algn="r">
                <a:defRPr/>
              </a:pPr>
              <a:t>‹#›</a:t>
            </a:fld>
            <a:endParaRPr lang="cs-CZ" sz="1000">
              <a:solidFill>
                <a:srgbClr val="595959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hape 54"/>
          <p:cNvSpPr txBox="1">
            <a:spLocks noGrp="1"/>
          </p:cNvSpPr>
          <p:nvPr>
            <p:ph type="subTitle" idx="1"/>
          </p:nvPr>
        </p:nvSpPr>
        <p:spPr>
          <a:xfrm>
            <a:off x="311150" y="2833688"/>
            <a:ext cx="8521700" cy="79375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Lenka Danielová</a:t>
            </a:r>
          </a:p>
        </p:txBody>
      </p:sp>
      <p:sp>
        <p:nvSpPr>
          <p:cNvPr id="12290" name="Shape 55"/>
          <p:cNvSpPr txBox="1">
            <a:spLocks noGrp="1"/>
          </p:cNvSpPr>
          <p:nvPr>
            <p:ph type="ctrTitle"/>
          </p:nvPr>
        </p:nvSpPr>
        <p:spPr>
          <a:xfrm>
            <a:off x="311150" y="744538"/>
            <a:ext cx="8521700" cy="2052637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Tx/>
            </a:pPr>
            <a:r>
              <a:rPr lang="cs-CZ" b="1" smtClean="0">
                <a:latin typeface="Comic Sans MS" pitchFamily="66" charset="0"/>
                <a:cs typeface="Arial" charset="0"/>
                <a:sym typeface="Comic Sans MS" pitchFamily="66" charset="0"/>
              </a:rPr>
              <a:t>Manželky </a:t>
            </a:r>
            <a:r>
              <a:rPr lang="cs-CZ" b="1" smtClean="0">
                <a:latin typeface="Arial" charset="0"/>
                <a:cs typeface="Arial" charset="0"/>
                <a:sym typeface="Comic Sans MS" pitchFamily="66" charset="0"/>
              </a:rPr>
              <a:t> </a:t>
            </a:r>
            <a:r>
              <a:rPr lang="cs-CZ" b="1" smtClean="0">
                <a:latin typeface="Comic Sans MS" pitchFamily="66" charset="0"/>
                <a:cs typeface="Arial" charset="0"/>
                <a:sym typeface="Comic Sans MS" pitchFamily="66" charset="0"/>
              </a:rPr>
              <a:t>prezidentů ČSR </a:t>
            </a:r>
          </a:p>
        </p:txBody>
      </p:sp>
      <p:pic>
        <p:nvPicPr>
          <p:cNvPr id="12291" name="Shape 5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7">
            <a:off x="34925" y="2703513"/>
            <a:ext cx="1449388" cy="243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Shape 57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17">
            <a:off x="1873250" y="3438525"/>
            <a:ext cx="121285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Shape 58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">
            <a:off x="3475038" y="3465513"/>
            <a:ext cx="1128712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Shape 59"/>
          <p:cNvPicPr preferRelativeResize="0"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1599995" flipH="1">
            <a:off x="4770438" y="3486150"/>
            <a:ext cx="1055687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Shape 60"/>
          <p:cNvPicPr preferRelativeResize="0"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65863" y="3490913"/>
            <a:ext cx="113665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Shape 61"/>
          <p:cNvPicPr preferRelativeResize="0"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94613" y="2751138"/>
            <a:ext cx="1449387" cy="234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Shape 62"/>
          <p:cNvPicPr preferRelativeResize="0"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-8">
            <a:off x="5905500" y="1895475"/>
            <a:ext cx="1095375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Shape 63"/>
          <p:cNvPicPr preferRelativeResize="0"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-12">
            <a:off x="2030413" y="1895475"/>
            <a:ext cx="9271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124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5730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cs-CZ" sz="2800" smtClean="0">
                <a:latin typeface="Comic Sans MS" pitchFamily="66" charset="0"/>
                <a:cs typeface="Arial" charset="0"/>
                <a:sym typeface="Comic Sans MS" pitchFamily="66" charset="0"/>
              </a:rPr>
              <a:t>9. Manželka Viera Husáková 2.</a:t>
            </a:r>
            <a:r>
              <a:rPr lang="cs-CZ" sz="2800" smtClean="0">
                <a:latin typeface="Arial" charset="0"/>
                <a:cs typeface="Arial" charset="0"/>
                <a:sym typeface="Comic Sans MS" pitchFamily="66" charset="0"/>
              </a:rPr>
              <a:t> ž</a:t>
            </a:r>
            <a:r>
              <a:rPr lang="cs-CZ" sz="2800" smtClean="0">
                <a:latin typeface="Comic Sans MS" pitchFamily="66" charset="0"/>
                <a:cs typeface="Arial" charset="0"/>
                <a:sym typeface="Comic Sans MS" pitchFamily="66" charset="0"/>
              </a:rPr>
              <a:t>ena</a:t>
            </a:r>
          </a:p>
        </p:txBody>
      </p:sp>
      <p:sp>
        <p:nvSpPr>
          <p:cNvPr id="30722" name="Shape 125"/>
          <p:cNvSpPr txBox="1">
            <a:spLocks noGrp="1"/>
          </p:cNvSpPr>
          <p:nvPr>
            <p:ph type="body" idx="1"/>
          </p:nvPr>
        </p:nvSpPr>
        <p:spPr>
          <a:xfrm>
            <a:off x="311150" y="1152525"/>
            <a:ext cx="4205288" cy="3990975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1923 -1977 (54let)                                                                            Narodila se v dobře zajištěné české rodině žijící v Bratislavě.                                                                    Slovenská novinářka, překladatelka z francouzštiny a němčiny.                                                  Vystudovala právnickou fakultu v Bratislavě, vstoupila do KSČ.                                                                               Děti : syn Vladimír a dcera Alexandra                         1948 - redaktorka komunistických novin Pravda    1975 - sňatek na nátlak Brežněva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Zemřela při převozu vrtulníkem z Bardejova.              Vrtulník havaroval kvůli pilotovi, který ztratil orientaci a při přistávání došlo k havárii = NIKDO NEPŘEŽIL!                                                                                         Prezidenta smrt jeho ženy hluboce zasáhla... </a:t>
            </a:r>
          </a:p>
        </p:txBody>
      </p:sp>
      <p:pic>
        <p:nvPicPr>
          <p:cNvPr id="30723" name="Shape 12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83288" y="1152525"/>
            <a:ext cx="2441575" cy="336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131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5730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cs-CZ" sz="2800" smtClean="0">
                <a:latin typeface="Comic Sans MS" pitchFamily="66" charset="0"/>
                <a:cs typeface="Arial" charset="0"/>
                <a:sym typeface="Comic Sans MS" pitchFamily="66" charset="0"/>
              </a:rPr>
              <a:t>10. Manželka Olga Havlová 1.</a:t>
            </a:r>
            <a:r>
              <a:rPr lang="cs-CZ" sz="2800" smtClean="0">
                <a:latin typeface="Arial" charset="0"/>
                <a:cs typeface="Arial" charset="0"/>
                <a:sym typeface="Comic Sans MS" pitchFamily="66" charset="0"/>
              </a:rPr>
              <a:t> ž</a:t>
            </a:r>
            <a:r>
              <a:rPr lang="cs-CZ" sz="2800" smtClean="0">
                <a:latin typeface="Comic Sans MS" pitchFamily="66" charset="0"/>
                <a:cs typeface="Arial" charset="0"/>
                <a:sym typeface="Comic Sans MS" pitchFamily="66" charset="0"/>
              </a:rPr>
              <a:t>ena </a:t>
            </a:r>
          </a:p>
        </p:txBody>
      </p:sp>
      <p:sp>
        <p:nvSpPr>
          <p:cNvPr id="32770" name="Shape 132"/>
          <p:cNvSpPr txBox="1">
            <a:spLocks noGrp="1"/>
          </p:cNvSpPr>
          <p:nvPr>
            <p:ph type="body" idx="1"/>
          </p:nvPr>
        </p:nvSpPr>
        <p:spPr>
          <a:xfrm>
            <a:off x="311150" y="1152525"/>
            <a:ext cx="4000500" cy="3990975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1933 - 1996 (62let)                                                                Narodila se v dělnické rodině..                                 6 let = rozchod rodičů                                                                           Vyučena v Baťově továrně, kde rovněž později pracovala. Při práci přišla o čtyři prsty na levé ruce.                                                                                             1964 - sňatek                                                              1961-1967- pracovala jako uvaděčka v Divadle Na zábradlí.                                                                                      Výbor dobré vůle = pomáhat lidem se zdravotním postižením, lidem opuštěným a diskriminovaným v jejich začlenění do společnosti.                                                                                                       Navštěvovala nově vznikající centra pro děti s kombinovanými vadami a zajišťovala, co jim mohlo ulehčit život. </a:t>
            </a:r>
          </a:p>
        </p:txBody>
      </p:sp>
      <p:pic>
        <p:nvPicPr>
          <p:cNvPr id="32771" name="Shape 133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25" y="1152525"/>
            <a:ext cx="2759075" cy="353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hape 138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5730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cs-CZ" sz="2800" smtClean="0">
                <a:latin typeface="Comic Sans MS" pitchFamily="66" charset="0"/>
                <a:cs typeface="Arial" charset="0"/>
                <a:sym typeface="Comic Sans MS" pitchFamily="66" charset="0"/>
              </a:rPr>
              <a:t>12. Manželka Dagmar Havlová 2.</a:t>
            </a:r>
            <a:r>
              <a:rPr lang="cs-CZ" sz="2800" smtClean="0">
                <a:latin typeface="Arial" charset="0"/>
                <a:cs typeface="Arial" charset="0"/>
                <a:sym typeface="Comic Sans MS" pitchFamily="66" charset="0"/>
              </a:rPr>
              <a:t> ž</a:t>
            </a:r>
            <a:r>
              <a:rPr lang="cs-CZ" sz="2800" smtClean="0">
                <a:latin typeface="Comic Sans MS" pitchFamily="66" charset="0"/>
                <a:cs typeface="Arial" charset="0"/>
                <a:sym typeface="Comic Sans MS" pitchFamily="66" charset="0"/>
              </a:rPr>
              <a:t>ena </a:t>
            </a:r>
          </a:p>
        </p:txBody>
      </p:sp>
      <p:sp>
        <p:nvSpPr>
          <p:cNvPr id="34818" name="Shape 139"/>
          <p:cNvSpPr txBox="1">
            <a:spLocks noGrp="1"/>
          </p:cNvSpPr>
          <p:nvPr>
            <p:ph type="body" idx="1"/>
          </p:nvPr>
        </p:nvSpPr>
        <p:spPr>
          <a:xfrm>
            <a:off x="311150" y="1152525"/>
            <a:ext cx="4000500" cy="34163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1953 (62let)                                                                                                 Česká herečka.                                                                           Narodila se v rodině hudebního skladatele Karla Veškrny.                                                                     Jediná dcera Nina Smitová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1971 - ukončila maturitou studia na státní konzervatoři v Brně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1975 - absolvovala Janáčkovu akademii múzických umění v Brně                                                                   V Brně účinkovala v Divadle na provázku </a:t>
            </a:r>
          </a:p>
        </p:txBody>
      </p:sp>
      <p:pic>
        <p:nvPicPr>
          <p:cNvPr id="34819" name="Shape 140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78450" y="1152525"/>
            <a:ext cx="29781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68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5730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cs-CZ" sz="2800" smtClean="0">
                <a:latin typeface="Comic Sans MS" pitchFamily="66" charset="0"/>
                <a:cs typeface="Arial" charset="0"/>
                <a:sym typeface="Comic Sans MS" pitchFamily="66" charset="0"/>
              </a:rPr>
              <a:t>1. Manželka Charlotta Garrigue-Masaryková</a:t>
            </a:r>
          </a:p>
        </p:txBody>
      </p:sp>
      <p:sp>
        <p:nvSpPr>
          <p:cNvPr id="14338" name="Shape 69"/>
          <p:cNvSpPr txBox="1">
            <a:spLocks noGrp="1"/>
          </p:cNvSpPr>
          <p:nvPr>
            <p:ph type="body" idx="1"/>
          </p:nvPr>
        </p:nvSpPr>
        <p:spPr>
          <a:xfrm>
            <a:off x="311150" y="1017588"/>
            <a:ext cx="4000500" cy="6900862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1850 - 1923 (72let)                                                  Narozena v Brooklynu (NY), třetí z jedenácti dětí.                                                                           Otec: Rudolf Pierre Garrigue - bohatý americký obchodník.                                                               Matka: Charlotta Lydia, roz. Whiting z chicagské rodiny.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Zajímala se o umění, zvláště o hudbu. V 17letech odjela studovat na klavír do Lipska, kde se později seznámila s Tomášem = mnoho trénování jí poranilo ruku, a proto se vrátila zpět do USA.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Porodila 5 dětí z nichž se dospělosti dožili jen 4. Dcera Eleanor zemřela ve čtyřech měsících.   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endParaRPr lang="cs-CZ" smtClean="0">
              <a:solidFill>
                <a:srgbClr val="595959"/>
              </a:solidFill>
              <a:latin typeface="Arial" charset="0"/>
              <a:cs typeface="Arial" charset="0"/>
            </a:endParaRPr>
          </a:p>
        </p:txBody>
      </p:sp>
      <p:pic>
        <p:nvPicPr>
          <p:cNvPr id="14339" name="Shape 70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0838" y="1152525"/>
            <a:ext cx="238125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75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5730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cs-CZ" sz="2800" smtClean="0">
                <a:latin typeface="Comic Sans MS" pitchFamily="66" charset="0"/>
                <a:cs typeface="Arial" charset="0"/>
                <a:sym typeface="Comic Sans MS" pitchFamily="66" charset="0"/>
              </a:rPr>
              <a:t>2. Manželka Hana Benešová </a:t>
            </a:r>
          </a:p>
        </p:txBody>
      </p:sp>
      <p:sp>
        <p:nvSpPr>
          <p:cNvPr id="16386" name="Shape 76"/>
          <p:cNvSpPr txBox="1">
            <a:spLocks noGrp="1"/>
          </p:cNvSpPr>
          <p:nvPr>
            <p:ph type="body" idx="1"/>
          </p:nvPr>
        </p:nvSpPr>
        <p:spPr>
          <a:xfrm>
            <a:off x="311150" y="1152525"/>
            <a:ext cx="4000500" cy="34163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1885 - 1885 (89let)                                                                               Seznámili se prostřednictvím přátel v Paříži.       Navštěvovali společně přednášky francouzštiny, historie a literatury na Sorbonně.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1906 - změna jména z Anny na Hanu                 1909 - sňatek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Neměla děti = první těhotenství skončilo potratem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Po odchodu Beneše do exilu strávila jedenáct měsíců ve vězení. </a:t>
            </a:r>
          </a:p>
        </p:txBody>
      </p:sp>
      <p:pic>
        <p:nvPicPr>
          <p:cNvPr id="16387" name="Shape 77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1638" y="865188"/>
            <a:ext cx="3040062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82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5730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cs-CZ" sz="2800" smtClean="0">
                <a:latin typeface="Comic Sans MS" pitchFamily="66" charset="0"/>
                <a:cs typeface="Arial" charset="0"/>
                <a:sym typeface="Comic Sans MS" pitchFamily="66" charset="0"/>
              </a:rPr>
              <a:t>3. Manželka Marie Háchová</a:t>
            </a:r>
          </a:p>
        </p:txBody>
      </p:sp>
      <p:sp>
        <p:nvSpPr>
          <p:cNvPr id="18434" name="Shape 83"/>
          <p:cNvSpPr txBox="1">
            <a:spLocks noGrp="1"/>
          </p:cNvSpPr>
          <p:nvPr>
            <p:ph type="body" idx="1"/>
          </p:nvPr>
        </p:nvSpPr>
        <p:spPr>
          <a:xfrm>
            <a:off x="311150" y="1152525"/>
            <a:ext cx="4000500" cy="34163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1873 - 1938 (64let)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1902 - provdána za Emila Háchu, o rok později porodila dcerku Miladu Háchovou-Rádlovou.        Marie zemřela v Praze, je pohřbena se svým manželem na Vinohradském hřbitově v Praze.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Deset měsíců po její smrti se Emil Hácha stal prezidentem. </a:t>
            </a:r>
          </a:p>
        </p:txBody>
      </p:sp>
      <p:pic>
        <p:nvPicPr>
          <p:cNvPr id="18435" name="Shape 84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48275" y="444500"/>
            <a:ext cx="3114675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89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5730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cs-CZ" sz="2800" smtClean="0">
                <a:latin typeface="Comic Sans MS" pitchFamily="66" charset="0"/>
                <a:cs typeface="Arial" charset="0"/>
                <a:sym typeface="Comic Sans MS" pitchFamily="66" charset="0"/>
              </a:rPr>
              <a:t>4. Manželka Marta Gottwaldová</a:t>
            </a:r>
          </a:p>
        </p:txBody>
      </p:sp>
      <p:sp>
        <p:nvSpPr>
          <p:cNvPr id="20482" name="Shape 90"/>
          <p:cNvSpPr txBox="1">
            <a:spLocks noGrp="1"/>
          </p:cNvSpPr>
          <p:nvPr>
            <p:ph type="body" idx="1"/>
          </p:nvPr>
        </p:nvSpPr>
        <p:spPr>
          <a:xfrm>
            <a:off x="311150" y="1152525"/>
            <a:ext cx="4000500" cy="34163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1899 - 1953 (54let)                                               Narozena jako nemanželské dítě chudé vdovy.   Pracovala jako služka.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1920 - narození dcery Marty = starala se o ni sama.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1924 - začali pohromadě žít jako rodina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1928 - sňatek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Zemřela krátce po svém manželovi po závažné nemoci. </a:t>
            </a:r>
          </a:p>
        </p:txBody>
      </p:sp>
      <p:pic>
        <p:nvPicPr>
          <p:cNvPr id="20483" name="Shape 91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32350" y="1017588"/>
            <a:ext cx="40005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96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5730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cs-CZ" sz="2800" smtClean="0">
                <a:latin typeface="Comic Sans MS" pitchFamily="66" charset="0"/>
                <a:cs typeface="Arial" charset="0"/>
                <a:sym typeface="Comic Sans MS" pitchFamily="66" charset="0"/>
              </a:rPr>
              <a:t>5. Manželka Marie Zápotocká</a:t>
            </a:r>
          </a:p>
        </p:txBody>
      </p:sp>
      <p:sp>
        <p:nvSpPr>
          <p:cNvPr id="22530" name="Shape 97"/>
          <p:cNvSpPr txBox="1">
            <a:spLocks noGrp="1"/>
          </p:cNvSpPr>
          <p:nvPr>
            <p:ph type="body" idx="1"/>
          </p:nvPr>
        </p:nvSpPr>
        <p:spPr>
          <a:xfrm>
            <a:off x="311150" y="1152525"/>
            <a:ext cx="4000500" cy="34163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1890 - 1981 (90let)                                                 Pocházela z chudých poměrů.                              Otec:  hutník                                                                            Matka: v domácnosti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Svého manžela poznala během demonstrace v Kladně.                                                                 Po delší známosti zjistila, že je těhotná, a v roce 1910 - uzavřeli sňatek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1939 - emigrace do SSSR = neúspěch, manželé skončili v KT. </a:t>
            </a:r>
          </a:p>
        </p:txBody>
      </p:sp>
      <p:pic>
        <p:nvPicPr>
          <p:cNvPr id="22531" name="Shape 98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27650" y="1014413"/>
            <a:ext cx="3049588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103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5730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cs-CZ" sz="2800" smtClean="0">
                <a:latin typeface="Comic Sans MS" pitchFamily="66" charset="0"/>
                <a:cs typeface="Arial" charset="0"/>
                <a:sym typeface="Comic Sans MS" pitchFamily="66" charset="0"/>
              </a:rPr>
              <a:t>6. Manželka Božena Novotná</a:t>
            </a:r>
          </a:p>
        </p:txBody>
      </p:sp>
      <p:sp>
        <p:nvSpPr>
          <p:cNvPr id="24578" name="Shape 104"/>
          <p:cNvSpPr txBox="1">
            <a:spLocks noGrp="1"/>
          </p:cNvSpPr>
          <p:nvPr>
            <p:ph type="body" idx="1"/>
          </p:nvPr>
        </p:nvSpPr>
        <p:spPr>
          <a:xfrm>
            <a:off x="311150" y="1152525"/>
            <a:ext cx="4000500" cy="34163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1910 -1 980 (70let)                                                      S manželem se znali od dětství.                                           1929 - sňatek                                                                          Trávila většinu času doma sama se svým synem, kvůli manželově práci pro KSČ = uvězněna v KT.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Vyhýbala se veřejnému životu.                                     Smrt jejího manžela ji velice zasáhla a zbytek života prožila v ústraní s pocitem ukřivdění po nuceném odchodu svého manžela z politiky. </a:t>
            </a:r>
          </a:p>
        </p:txBody>
      </p:sp>
      <p:pic>
        <p:nvPicPr>
          <p:cNvPr id="24579" name="Shape 105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99125" y="712788"/>
            <a:ext cx="2625725" cy="361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110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5730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cs-CZ" sz="2800" smtClean="0">
                <a:latin typeface="Comic Sans MS" pitchFamily="66" charset="0"/>
                <a:cs typeface="Arial" charset="0"/>
                <a:sym typeface="Comic Sans MS" pitchFamily="66" charset="0"/>
              </a:rPr>
              <a:t>7. Manželka Irena Svobodová </a:t>
            </a:r>
          </a:p>
        </p:txBody>
      </p:sp>
      <p:sp>
        <p:nvSpPr>
          <p:cNvPr id="26626" name="Shape 111"/>
          <p:cNvSpPr txBox="1">
            <a:spLocks noGrp="1"/>
          </p:cNvSpPr>
          <p:nvPr>
            <p:ph type="body" idx="1"/>
          </p:nvPr>
        </p:nvSpPr>
        <p:spPr>
          <a:xfrm>
            <a:off x="311150" y="1152525"/>
            <a:ext cx="4000500" cy="34163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1901-1980 (79let)                                                                                        Narodila se v rodině malíře = nežila v nouzi          1923 - sňatek na Velehradě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Děti: syn - Miroslav, který zemřel v KT.                                 Dcera: Zoe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Po válce se angažovala v Červeném kříži.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Po manželově vynucené abdikaci 1975 oba dožili zbytek života v Praze.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Irena Svobodová přežila svého manžela jen o 10 měsíců. </a:t>
            </a:r>
          </a:p>
        </p:txBody>
      </p:sp>
      <p:pic>
        <p:nvPicPr>
          <p:cNvPr id="26627" name="Shape 112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95975" y="865188"/>
            <a:ext cx="26289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117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5730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cs-CZ" sz="2800" smtClean="0">
                <a:latin typeface="Comic Sans MS" pitchFamily="66" charset="0"/>
                <a:cs typeface="Arial" charset="0"/>
                <a:sym typeface="Comic Sans MS" pitchFamily="66" charset="0"/>
              </a:rPr>
              <a:t>8. Manželka Magda Husáková 1.</a:t>
            </a:r>
            <a:r>
              <a:rPr lang="cs-CZ" sz="2800" smtClean="0">
                <a:latin typeface="Arial" charset="0"/>
                <a:cs typeface="Arial" charset="0"/>
                <a:sym typeface="Comic Sans MS" pitchFamily="66" charset="0"/>
              </a:rPr>
              <a:t> ž</a:t>
            </a:r>
            <a:r>
              <a:rPr lang="cs-CZ" sz="2800" smtClean="0">
                <a:latin typeface="Comic Sans MS" pitchFamily="66" charset="0"/>
                <a:cs typeface="Arial" charset="0"/>
                <a:sym typeface="Comic Sans MS" pitchFamily="66" charset="0"/>
              </a:rPr>
              <a:t>ena </a:t>
            </a:r>
          </a:p>
        </p:txBody>
      </p:sp>
      <p:sp>
        <p:nvSpPr>
          <p:cNvPr id="28674" name="Shape 118"/>
          <p:cNvSpPr txBox="1">
            <a:spLocks noGrp="1"/>
          </p:cNvSpPr>
          <p:nvPr>
            <p:ph type="body" idx="1"/>
          </p:nvPr>
        </p:nvSpPr>
        <p:spPr>
          <a:xfrm>
            <a:off x="311150" y="1152525"/>
            <a:ext cx="4192588" cy="3990975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1916 - 1966 (50let)                                                         Matka: Juliana                                                                   Otec: Antonín Lokvenec                                                        1938 - sňatek.                                                        Děti : synové Vladimír a Ján                                                             Manželství bylo rozvedeno po návratu Gustáva Husáka z vězení v roce 1960.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Absolventka právnické fakulty Univerzity Komenského v Bratislavě, stejně jako její manžel.   Láska k divadlu.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SzTx/>
            </a:pPr>
            <a:r>
              <a:rPr lang="cs-CZ" smtClean="0">
                <a:solidFill>
                  <a:srgbClr val="595959"/>
                </a:solidFill>
                <a:latin typeface="Arial" charset="0"/>
                <a:cs typeface="Arial" charset="0"/>
              </a:rPr>
              <a:t>1947-1952 = herečka a režisérka Nové scény v Bratislavě. </a:t>
            </a:r>
          </a:p>
        </p:txBody>
      </p:sp>
      <p:pic>
        <p:nvPicPr>
          <p:cNvPr id="28675" name="Shape 11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0" y="1152525"/>
            <a:ext cx="2646363" cy="354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628</Words>
  <PresentationFormat>On-screen Show (16:9)</PresentationFormat>
  <Paragraphs>47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10</vt:i4>
      </vt:variant>
      <vt:variant>
        <vt:lpstr>Nadpisy snímků</vt:lpstr>
      </vt:variant>
      <vt:variant>
        <vt:i4>12</vt:i4>
      </vt:variant>
    </vt:vector>
  </HeadingPairs>
  <TitlesOfParts>
    <vt:vector size="24" baseType="lpstr">
      <vt:lpstr>Arial</vt:lpstr>
      <vt:lpstr>Comic Sans MS</vt:lpstr>
      <vt:lpstr>simple-light-2</vt:lpstr>
      <vt:lpstr>simple-light-2</vt:lpstr>
      <vt:lpstr>simple-light-2</vt:lpstr>
      <vt:lpstr>simple-light-2</vt:lpstr>
      <vt:lpstr>simple-light-2</vt:lpstr>
      <vt:lpstr>simple-light-2</vt:lpstr>
      <vt:lpstr>simple-light-2</vt:lpstr>
      <vt:lpstr>simple-light-2</vt:lpstr>
      <vt:lpstr>simple-light-2</vt:lpstr>
      <vt:lpstr>simple-light-2</vt:lpstr>
      <vt:lpstr>Manželky  prezidentů ČSR </vt:lpstr>
      <vt:lpstr>1. Manželka Charlotta Garrigue-Masaryková</vt:lpstr>
      <vt:lpstr>2. Manželka Hana Benešová </vt:lpstr>
      <vt:lpstr>3. Manželka Marie Háchová</vt:lpstr>
      <vt:lpstr>4. Manželka Marta Gottwaldová</vt:lpstr>
      <vt:lpstr>5. Manželka Marie Zápotocká</vt:lpstr>
      <vt:lpstr>6. Manželka Božena Novotná</vt:lpstr>
      <vt:lpstr>7. Manželka Irena Svobodová </vt:lpstr>
      <vt:lpstr>8. Manželka Magda Husáková 1. žena </vt:lpstr>
      <vt:lpstr>9. Manželka Viera Husáková 2. žena</vt:lpstr>
      <vt:lpstr>10. Manželka Olga Havlová 1. žena </vt:lpstr>
      <vt:lpstr>12. Manželka Dagmar Havlová 2. žena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Manželky prezidentů ČSR. </dc:title>
  <cp:lastModifiedBy>petra</cp:lastModifiedBy>
  <cp:revision>9</cp:revision>
  <dcterms:modified xsi:type="dcterms:W3CDTF">2016-06-16T06:23:01Z</dcterms:modified>
</cp:coreProperties>
</file>